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7"/>
  </p:notesMasterIdLst>
  <p:sldIdLst>
    <p:sldId id="341" r:id="rId5"/>
    <p:sldId id="321" r:id="rId6"/>
    <p:sldId id="323" r:id="rId7"/>
    <p:sldId id="340" r:id="rId8"/>
    <p:sldId id="342" r:id="rId9"/>
    <p:sldId id="344" r:id="rId10"/>
    <p:sldId id="347" r:id="rId11"/>
    <p:sldId id="348" r:id="rId12"/>
    <p:sldId id="349" r:id="rId13"/>
    <p:sldId id="350" r:id="rId14"/>
    <p:sldId id="354" r:id="rId15"/>
    <p:sldId id="352" r:id="rId16"/>
    <p:sldId id="356" r:id="rId17"/>
    <p:sldId id="355" r:id="rId18"/>
    <p:sldId id="360" r:id="rId19"/>
    <p:sldId id="351" r:id="rId20"/>
    <p:sldId id="357" r:id="rId21"/>
    <p:sldId id="358" r:id="rId22"/>
    <p:sldId id="359" r:id="rId23"/>
    <p:sldId id="361" r:id="rId24"/>
    <p:sldId id="362" r:id="rId25"/>
    <p:sldId id="365" r:id="rId26"/>
    <p:sldId id="366" r:id="rId27"/>
    <p:sldId id="364" r:id="rId28"/>
    <p:sldId id="367" r:id="rId29"/>
    <p:sldId id="363" r:id="rId30"/>
    <p:sldId id="368" r:id="rId31"/>
    <p:sldId id="369" r:id="rId32"/>
    <p:sldId id="371" r:id="rId33"/>
    <p:sldId id="370" r:id="rId34"/>
    <p:sldId id="339" r:id="rId35"/>
    <p:sldId id="31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6E71"/>
    <a:srgbClr val="E31837"/>
    <a:srgbClr val="F3901D"/>
    <a:srgbClr val="7C3520"/>
    <a:srgbClr val="FDBC5F"/>
    <a:srgbClr val="DC4128"/>
    <a:srgbClr val="00B050"/>
    <a:srgbClr val="FFC000"/>
    <a:srgbClr val="BE3A3A"/>
    <a:srgbClr val="6257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25" autoAdjust="0"/>
    <p:restoredTop sz="94567" autoAdjust="0"/>
  </p:normalViewPr>
  <p:slideViewPr>
    <p:cSldViewPr snapToGrid="0" showGuides="1">
      <p:cViewPr>
        <p:scale>
          <a:sx n="80" d="100"/>
          <a:sy n="80" d="100"/>
        </p:scale>
        <p:origin x="-798" y="-72"/>
      </p:cViewPr>
      <p:guideLst>
        <p:guide orient="horz" pos="4104"/>
        <p:guide orient="horz" pos="201"/>
        <p:guide pos="5500"/>
        <p:guide pos="303"/>
      </p:guideLst>
    </p:cSldViewPr>
  </p:slideViewPr>
  <p:outlineViewPr>
    <p:cViewPr>
      <p:scale>
        <a:sx n="33" d="100"/>
        <a:sy n="33" d="100"/>
      </p:scale>
      <p:origin x="12" y="222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48" d="100"/>
          <a:sy n="48" d="100"/>
        </p:scale>
        <p:origin x="-266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83E211-F7A7-4317-892B-28769BDE5747}" type="datetimeFigureOut">
              <a:rPr lang="en-US" smtClean="0"/>
              <a:pPr/>
              <a:t>7/28/2015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3A218D-F311-4799-90C5-974E162849B4}" type="slidenum">
              <a:rPr lang="en-US" smtClean="0"/>
              <a:pPr/>
              <a:t>‹Nº›</a:t>
            </a:fld>
            <a:endParaRPr lang="en-US" dirty="0"/>
          </a:p>
        </p:txBody>
      </p:sp>
    </p:spTree>
    <p:extLst>
      <p:ext uri="{BB962C8B-B14F-4D97-AF65-F5344CB8AC3E}">
        <p14:creationId xmlns:p14="http://schemas.microsoft.com/office/powerpoint/2010/main" val="2214099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7</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20</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24</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31</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32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stretch>
            <a:fillRect/>
          </a:stretch>
        </p:blipFill>
        <p:spPr bwMode="ltGray">
          <a:xfrm>
            <a:off x="802" y="0"/>
            <a:ext cx="3968824" cy="1443209"/>
          </a:xfrm>
          <a:prstGeom prst="rect">
            <a:avLst/>
          </a:prstGeom>
        </p:spPr>
      </p:pic>
      <p:sp>
        <p:nvSpPr>
          <p:cNvPr id="10" name="Slide Number Placeholder 5"/>
          <p:cNvSpPr txBox="1">
            <a:spLocks/>
          </p:cNvSpPr>
          <p:nvPr userDrawn="1"/>
        </p:nvSpPr>
        <p:spPr bwMode="auto">
          <a:xfrm>
            <a:off x="8822457" y="6614013"/>
            <a:ext cx="157094" cy="153888"/>
          </a:xfrm>
          <a:prstGeom prst="rect">
            <a:avLst/>
          </a:prstGeom>
          <a:noFill/>
          <a:ln w="9525">
            <a:noFill/>
            <a:miter lim="800000"/>
            <a:headEnd/>
            <a:tailEnd/>
          </a:ln>
        </p:spPr>
        <p:txBody>
          <a:bodyPr wrap="none" lIns="0" tIns="0" rIns="0" bIns="0" anchor="ctr">
            <a:spAutoFit/>
          </a:bodyPr>
          <a:lstStyle/>
          <a:p>
            <a:pPr marL="0" algn="r" defTabSz="914400" rtl="0" eaLnBrk="1" latinLnBrk="0" hangingPunct="1">
              <a:defRPr/>
            </a:pPr>
            <a:fld id="{6856ECDB-1CEE-4F69-ADCA-557460F2116E}" type="slidenum">
              <a:rPr lang="en-US" sz="1000" kern="1200" smtClean="0">
                <a:solidFill>
                  <a:schemeClr val="tx2"/>
                </a:solidFill>
                <a:latin typeface="Arial" pitchFamily="34" charset="0"/>
                <a:ea typeface="+mn-ea"/>
                <a:cs typeface="Arial" pitchFamily="34" charset="0"/>
              </a:rPr>
              <a:pPr marL="0" algn="r" defTabSz="914400" rtl="0" eaLnBrk="1" latinLnBrk="0" hangingPunct="1">
                <a:defRPr/>
              </a:pPr>
              <a:t>‹Nº›</a:t>
            </a:fld>
            <a:endParaRPr lang="en-US" sz="1000" kern="1200" dirty="0">
              <a:solidFill>
                <a:schemeClr val="tx2"/>
              </a:solidFill>
              <a:latin typeface="Arial" pitchFamily="34" charset="0"/>
              <a:ea typeface="+mn-ea"/>
              <a:cs typeface="Arial"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15688" y="781126"/>
            <a:ext cx="3191750" cy="50979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13" y="1971675"/>
            <a:ext cx="3933825" cy="286161"/>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13" y="470329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13" y="470329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13" y="4207995"/>
            <a:ext cx="3933825"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13" y="4207995"/>
            <a:ext cx="3933825"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399" y="197167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13"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87" y="197167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1"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2438399" y="4241801"/>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13" y="4241801"/>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6669087" y="4241801"/>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1" y="4241801"/>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3" y="1971675"/>
            <a:ext cx="8226425" cy="4162426"/>
          </a:xfrm>
        </p:spPr>
        <p:txBody>
          <a:bodyPr>
            <a:noAutofit/>
          </a:bodyPr>
          <a:lstStyle>
            <a:lvl1pPr marL="0" indent="0">
              <a:buNone/>
              <a:defRPr>
                <a:latin typeface="Arial" pitchFamily="34"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3" y="1971675"/>
            <a:ext cx="8226425" cy="4162425"/>
          </a:xfrm>
        </p:spPr>
        <p:txBody>
          <a:bodyPr>
            <a:noAutofit/>
          </a:bodyPr>
          <a:lstStyle>
            <a:lvl1pPr marL="0" indent="0">
              <a:buNone/>
              <a:defRPr>
                <a:latin typeface="Arial" pitchFamily="34"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295"/>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39" y="3369513"/>
            <a:ext cx="6754811" cy="2446824"/>
          </a:xfrm>
          <a:prstGeom prst="rect">
            <a:avLst/>
          </a:prstGeom>
          <a:noFill/>
          <a:ln w="9525">
            <a:noFill/>
            <a:miter lim="800000"/>
            <a:headEnd/>
            <a:tailEnd/>
          </a:ln>
        </p:spPr>
        <p:txBody>
          <a:bodyPr wrap="square" lIns="0" tIns="0" rIns="0" bIns="0">
            <a:spAutoFit/>
          </a:bodyPr>
          <a:lstStyle/>
          <a:p>
            <a:pPr algn="just">
              <a:spcBef>
                <a:spcPts val="600"/>
              </a:spcBef>
            </a:pPr>
            <a:r>
              <a:rPr lang="en-US" sz="1000" b="1" dirty="0" smtClean="0">
                <a:solidFill>
                  <a:schemeClr val="tx2"/>
                </a:solidFill>
                <a:latin typeface="Arial" pitchFamily="34" charset="0"/>
                <a:cs typeface="Arial" pitchFamily="34" charset="0"/>
              </a:rPr>
              <a:t>Disclaimer </a:t>
            </a:r>
          </a:p>
          <a:p>
            <a:pPr algn="just">
              <a:spcBef>
                <a:spcPts val="600"/>
              </a:spcBef>
            </a:pPr>
            <a:r>
              <a:rPr lang="en-US" sz="900" dirty="0" smtClean="0">
                <a:solidFill>
                  <a:schemeClr val="tx2"/>
                </a:solidFill>
                <a:latin typeface="Arial" pitchFamily="34" charset="0"/>
                <a:cs typeface="Arial" pitchFamily="34" charset="0"/>
              </a:rPr>
              <a:t>LCC,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LCC or its subsidiaries. Any unauthorized use, disclosure or public dissemination of information contained herein is prohibited. Unless specifically noted, LCC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LCC . Information contained in a presentation hosted or promoted by LCC is provided “as is” without warranty of any kind, either expressed or implied, including any warranty of merchantability or fitness for a particular purpose. LCC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38" y="2140169"/>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0548" y="2662199"/>
            <a:ext cx="6802905" cy="1533603"/>
          </a:xfrm>
          <a:prstGeom prst="rect">
            <a:avLst/>
          </a:prstGeom>
        </p:spPr>
      </p:pic>
      <p:sp>
        <p:nvSpPr>
          <p:cNvPr id="2" name="Rectangle 1"/>
          <p:cNvSpPr/>
          <p:nvPr userDrawn="1"/>
        </p:nvSpPr>
        <p:spPr>
          <a:xfrm>
            <a:off x="0" y="0"/>
            <a:ext cx="9144000" cy="6858000"/>
          </a:xfrm>
          <a:prstGeom prst="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01"/>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0"/>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a:stretch>
            <a:fillRect/>
          </a:stretch>
        </p:blipFill>
        <p:spPr bwMode="ltGray">
          <a:xfrm>
            <a:off x="802" y="0"/>
            <a:ext cx="3968824" cy="1443209"/>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15688" y="781126"/>
            <a:ext cx="3191750" cy="50979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2" y="1971675"/>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5"/>
            <a:ext cx="4078287" cy="4162425"/>
          </a:xfrm>
        </p:spPr>
        <p:txBody>
          <a:bodyPr>
            <a:noAutofit/>
          </a:bodyPr>
          <a:lstStyle>
            <a:lvl1pPr marL="0" indent="0">
              <a:buNone/>
              <a:defRPr>
                <a:latin typeface="Arial" pitchFamily="34" charset="0"/>
                <a:cs typeface="Arial" pitchFamily="34" charset="0"/>
              </a:defRPr>
            </a:lvl1pPr>
          </a:lstStyle>
          <a:p>
            <a:r>
              <a:rPr lang="en-US" smtClean="0"/>
              <a:t>Click icon to add picture</a:t>
            </a:r>
            <a:endParaRPr lang="en-US" dirty="0"/>
          </a:p>
        </p:txBody>
      </p:sp>
      <p:sp>
        <p:nvSpPr>
          <p:cNvPr id="18" name="Text Placeholder 4"/>
          <p:cNvSpPr>
            <a:spLocks noGrp="1"/>
          </p:cNvSpPr>
          <p:nvPr>
            <p:ph type="body" sz="quarter" idx="19" hasCustomPrompt="1"/>
          </p:nvPr>
        </p:nvSpPr>
        <p:spPr bwMode="gray">
          <a:xfrm>
            <a:off x="4838700" y="1971675"/>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175"/>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75"/>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a:stretch>
            <a:fillRect/>
          </a:stretch>
        </p:blipFill>
        <p:spPr bwMode="ltGray">
          <a:xfrm>
            <a:off x="802" y="0"/>
            <a:ext cx="3968824" cy="1443209"/>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15688" y="781126"/>
            <a:ext cx="3191750" cy="50979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75"/>
            <a:ext cx="4102100" cy="4175125"/>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p>
        </p:txBody>
      </p:sp>
      <p:sp>
        <p:nvSpPr>
          <p:cNvPr id="22" name="Subtitle 2"/>
          <p:cNvSpPr>
            <a:spLocks noGrp="1"/>
          </p:cNvSpPr>
          <p:nvPr>
            <p:ph type="subTitle" idx="1" hasCustomPrompt="1"/>
          </p:nvPr>
        </p:nvSpPr>
        <p:spPr bwMode="gray">
          <a:xfrm>
            <a:off x="4926013" y="4295775"/>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675"/>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a:stretch>
            <a:fillRect/>
          </a:stretch>
        </p:blipFill>
        <p:spPr bwMode="ltGray">
          <a:xfrm>
            <a:off x="802" y="0"/>
            <a:ext cx="3968824" cy="1443209"/>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15688" y="781126"/>
            <a:ext cx="3191750" cy="50979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17"/>
          <a:stretch>
            <a:fillRect/>
          </a:stretch>
        </p:blipFill>
        <p:spPr bwMode="ltGray">
          <a:xfrm>
            <a:off x="459" y="0"/>
            <a:ext cx="2270124" cy="825500"/>
          </a:xfrm>
          <a:prstGeom prst="rect">
            <a:avLst/>
          </a:prstGeom>
        </p:spPr>
      </p:pic>
      <p:sp>
        <p:nvSpPr>
          <p:cNvPr id="2" name="Title Placeholder 1"/>
          <p:cNvSpPr>
            <a:spLocks noGrp="1"/>
          </p:cNvSpPr>
          <p:nvPr>
            <p:ph type="title"/>
          </p:nvPr>
        </p:nvSpPr>
        <p:spPr>
          <a:xfrm>
            <a:off x="468313" y="711200"/>
            <a:ext cx="82121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smtClean="0"/>
              <a:t>Click to edit Master title style</a:t>
            </a:r>
            <a:endParaRPr lang="en-US" dirty="0"/>
          </a:p>
        </p:txBody>
      </p:sp>
      <p:sp>
        <p:nvSpPr>
          <p:cNvPr id="3" name="Text Placeholder 2"/>
          <p:cNvSpPr>
            <a:spLocks noGrp="1"/>
          </p:cNvSpPr>
          <p:nvPr>
            <p:ph type="body" idx="1"/>
          </p:nvPr>
        </p:nvSpPr>
        <p:spPr>
          <a:xfrm>
            <a:off x="481013" y="1971675"/>
            <a:ext cx="8212137"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marL="571500" marR="0" lvl="2" indent="-279400" algn="l" defTabSz="914400"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9" name="Slide Number Placeholder 5"/>
          <p:cNvSpPr txBox="1">
            <a:spLocks/>
          </p:cNvSpPr>
          <p:nvPr/>
        </p:nvSpPr>
        <p:spPr bwMode="auto">
          <a:xfrm>
            <a:off x="7055947" y="6614013"/>
            <a:ext cx="1923604" cy="153888"/>
          </a:xfrm>
          <a:prstGeom prst="rect">
            <a:avLst/>
          </a:prstGeom>
          <a:noFill/>
          <a:ln w="9525">
            <a:noFill/>
            <a:miter lim="800000"/>
            <a:headEnd/>
            <a:tailEnd/>
          </a:ln>
        </p:spPr>
        <p:txBody>
          <a:bodyPr wrap="none" lIns="0" tIns="0" rIns="0" bIns="0" anchor="ctr">
            <a:spAutoFit/>
          </a:bodyPr>
          <a:lstStyle/>
          <a:p>
            <a:pPr algn="r">
              <a:defRPr/>
            </a:pPr>
            <a:r>
              <a:rPr lang="en-US" sz="1000" dirty="0" smtClean="0">
                <a:solidFill>
                  <a:schemeClr val="tx2"/>
                </a:solidFill>
                <a:latin typeface="Arial" pitchFamily="34" charset="0"/>
                <a:cs typeface="Arial" pitchFamily="34" charset="0"/>
              </a:rPr>
              <a:t> </a:t>
            </a:r>
            <a:r>
              <a:rPr lang="en-IN" sz="1000" dirty="0" smtClean="0">
                <a:solidFill>
                  <a:schemeClr val="tx2"/>
                </a:solidFill>
                <a:latin typeface="Arial" pitchFamily="34" charset="0"/>
                <a:cs typeface="Arial" pitchFamily="34" charset="0"/>
              </a:rPr>
              <a:t>Delivering Value. Together</a:t>
            </a:r>
            <a:r>
              <a:rPr lang="en-IN" sz="1000" baseline="0" dirty="0" smtClean="0">
                <a:solidFill>
                  <a:schemeClr val="tx2"/>
                </a:solidFill>
                <a:latin typeface="Arial" pitchFamily="34" charset="0"/>
                <a:cs typeface="Arial" pitchFamily="34" charset="0"/>
              </a:rPr>
              <a:t>   </a:t>
            </a:r>
            <a:r>
              <a:rPr lang="en-US" sz="1000" dirty="0" smtClean="0">
                <a:solidFill>
                  <a:schemeClr val="tx2"/>
                </a:solidFill>
                <a:latin typeface="Arial" pitchFamily="34" charset="0"/>
                <a:cs typeface="Arial" pitchFamily="34" charset="0"/>
              </a:rPr>
              <a:t>│ </a:t>
            </a:r>
            <a:fld id="{6856ECDB-1CEE-4F69-ADCA-557460F2116E}" type="slidenum">
              <a:rPr lang="en-US" sz="1000" smtClean="0">
                <a:solidFill>
                  <a:schemeClr val="tx2"/>
                </a:solidFill>
                <a:latin typeface="Arial" pitchFamily="34" charset="0"/>
                <a:cs typeface="Arial" pitchFamily="34" charset="0"/>
              </a:rPr>
              <a:pPr algn="r">
                <a:defRPr/>
              </a:pPr>
              <a:t>‹Nº›</a:t>
            </a:fld>
            <a:endParaRPr lang="en-US" sz="1000" dirty="0">
              <a:solidFill>
                <a:schemeClr val="tx2"/>
              </a:solidFill>
              <a:latin typeface="Arial" pitchFamily="34" charset="0"/>
              <a:cs typeface="Arial" pitchFamily="34" charset="0"/>
            </a:endParaRPr>
          </a:p>
        </p:txBody>
      </p:sp>
      <p:sp>
        <p:nvSpPr>
          <p:cNvPr id="7" name="TextBox 20"/>
          <p:cNvSpPr txBox="1">
            <a:spLocks noChangeArrowheads="1"/>
          </p:cNvSpPr>
          <p:nvPr/>
        </p:nvSpPr>
        <p:spPr bwMode="gray">
          <a:xfrm>
            <a:off x="481013" y="6629401"/>
            <a:ext cx="1949252" cy="123111"/>
          </a:xfrm>
          <a:prstGeom prst="rect">
            <a:avLst/>
          </a:prstGeom>
          <a:noFill/>
          <a:ln w="9525">
            <a:noFill/>
            <a:miter lim="800000"/>
            <a:headEnd/>
            <a:tailEnd/>
          </a:ln>
        </p:spPr>
        <p:txBody>
          <a:bodyPr wrap="none" lIns="0" tIns="0" rIns="0" bIns="0">
            <a:spAutoFit/>
          </a:bodyPr>
          <a:lstStyle/>
          <a:p>
            <a:pPr marL="0" algn="l" defTabSz="914400" rtl="0" eaLnBrk="1" latinLnBrk="0" hangingPunct="1">
              <a:defRPr/>
            </a:pPr>
            <a:r>
              <a:rPr lang="en-US" sz="800" kern="1200" dirty="0" smtClean="0">
                <a:solidFill>
                  <a:schemeClr val="tx2"/>
                </a:solidFill>
                <a:latin typeface="Arial" pitchFamily="34" charset="0"/>
                <a:ea typeface="+mn-ea"/>
                <a:cs typeface="Arial" pitchFamily="34" charset="0"/>
              </a:rPr>
              <a:t>Copyright © 2015 LCC. All rights reserved.</a:t>
            </a:r>
            <a:endParaRPr lang="en-US" sz="800" kern="1200" dirty="0">
              <a:solidFill>
                <a:schemeClr val="tx2"/>
              </a:solidFill>
              <a:latin typeface="Arial" pitchFamily="34" charset="0"/>
              <a:ea typeface="+mn-ea"/>
              <a:cs typeface="Arial"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62" r:id="rId2"/>
    <p:sldLayoutId id="2147483669" r:id="rId3"/>
    <p:sldLayoutId id="2147483668" r:id="rId4"/>
    <p:sldLayoutId id="2147483667" r:id="rId5"/>
    <p:sldLayoutId id="2147483659" r:id="rId6"/>
    <p:sldLayoutId id="2147483651" r:id="rId7"/>
    <p:sldLayoutId id="2147483664" r:id="rId8"/>
    <p:sldLayoutId id="2147483658" r:id="rId9"/>
    <p:sldLayoutId id="2147483665" r:id="rId10"/>
    <p:sldLayoutId id="2147483650" r:id="rId11"/>
    <p:sldLayoutId id="2147483660" r:id="rId12"/>
    <p:sldLayoutId id="2147483661" r:id="rId13"/>
    <p:sldLayoutId id="2147483656" r:id="rId14"/>
    <p:sldLayoutId id="2147483666" r:id="rId15"/>
  </p:sldLayoutIdLst>
  <p:txStyles>
    <p:title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p:titleStyle>
    <p:bodyStyle>
      <a:lvl1pPr marL="290513" indent="-290513" algn="l" defTabSz="914400"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500" indent="-279400" algn="l" defTabSz="914400"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650" indent="-285750" algn="l" defTabSz="933450"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branch.qlik.com/"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branch.qlik.com/projects/showthread.php?346-d3-Radar-Chart-for-Qlik-Sense&amp;highlight=radar" TargetMode="External"/><Relationship Id="rId2" Type="http://schemas.openxmlformats.org/officeDocument/2006/relationships/hyperlink" Target="http://branch.qlik.com/projects/showthread.php?468-Qlik-Sense-Listbox-Extension&amp;highlight=listbox" TargetMode="Externa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community.qlik.com/docs/DOC-7734" TargetMode="Externa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24.wmf"/><Relationship Id="rId4"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community.qlik.com/docs/DOC-7144#qmc" TargetMode="External"/><Relationship Id="rId2" Type="http://schemas.openxmlformats.org/officeDocument/2006/relationships/hyperlink" Target="https://help.qlik.com/sense/2.0/en-US/developer/" TargetMode="External"/><Relationship Id="rId1" Type="http://schemas.openxmlformats.org/officeDocument/2006/relationships/slideLayout" Target="../slideLayouts/slideLayout3.xml"/><Relationship Id="rId4" Type="http://schemas.openxmlformats.org/officeDocument/2006/relationships/hyperlink" Target="https://community.qlik.com/"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sqlik.lccspain.local/qmc" TargetMode="External"/><Relationship Id="rId2" Type="http://schemas.openxmlformats.org/officeDocument/2006/relationships/hyperlink" Target="https://sqlik.lccspain.local/hub/?qlikTicket=0wyDFCioCaZ0kO9q" TargetMode="Externa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idge.pdf"/>
          <p:cNvPicPr>
            <a:picLocks noChangeAspect="1"/>
          </p:cNvPicPr>
          <p:nvPr/>
        </p:nvPicPr>
        <p:blipFill>
          <a:blip r:embed="rId3"/>
          <a:stretch>
            <a:fillRect/>
          </a:stretch>
        </p:blipFill>
        <p:spPr bwMode="ltGray">
          <a:xfrm>
            <a:off x="459" y="0"/>
            <a:ext cx="2270124" cy="825500"/>
          </a:xfrm>
          <a:prstGeom prst="rect">
            <a:avLst/>
          </a:prstGeom>
        </p:spPr>
      </p:pic>
    </p:spTree>
    <p:extLst>
      <p:ext uri="{BB962C8B-B14F-4D97-AF65-F5344CB8AC3E}">
        <p14:creationId xmlns:p14="http://schemas.microsoft.com/office/powerpoint/2010/main" val="7419370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Apps</a:t>
            </a:r>
            <a:endParaRPr lang="es-ES" dirty="0"/>
          </a:p>
        </p:txBody>
      </p:sp>
      <p:sp>
        <p:nvSpPr>
          <p:cNvPr id="3" name="2 Marcador de texto"/>
          <p:cNvSpPr>
            <a:spLocks noGrp="1"/>
          </p:cNvSpPr>
          <p:nvPr>
            <p:ph type="body" sz="quarter" idx="10"/>
          </p:nvPr>
        </p:nvSpPr>
        <p:spPr>
          <a:xfrm>
            <a:off x="481013" y="1983550"/>
            <a:ext cx="8224838" cy="3323987"/>
          </a:xfrm>
        </p:spPr>
        <p:txBody>
          <a:bodyPr/>
          <a:lstStyle/>
          <a:p>
            <a:r>
              <a:rPr lang="es-ES" dirty="0" smtClean="0"/>
              <a:t>Carga los datos en la app.</a:t>
            </a:r>
          </a:p>
          <a:p>
            <a:endParaRPr lang="es-ES" dirty="0"/>
          </a:p>
          <a:p>
            <a:r>
              <a:rPr lang="es-ES" dirty="0" smtClean="0"/>
              <a:t>Conecta con la fuente de datos (base de datos, hojas de Excel, etc.) y recupera los datos.</a:t>
            </a:r>
          </a:p>
          <a:p>
            <a:endParaRPr lang="es-ES" dirty="0"/>
          </a:p>
          <a:p>
            <a:r>
              <a:rPr lang="es-ES" dirty="0" smtClean="0"/>
              <a:t>En el script se especifican los campos y las tablas a cargar.</a:t>
            </a:r>
          </a:p>
          <a:p>
            <a:pPr lvl="2"/>
            <a:r>
              <a:rPr lang="es-ES" dirty="0" smtClean="0"/>
              <a:t>Se puede manipular la estructura de datos mediante sentencias y expresiones en el script.</a:t>
            </a:r>
          </a:p>
          <a:p>
            <a:pPr lvl="2"/>
            <a:r>
              <a:rPr lang="es-ES" dirty="0" smtClean="0"/>
              <a:t>También se permite el uso de variables.</a:t>
            </a:r>
          </a:p>
          <a:p>
            <a:pPr lvl="1"/>
            <a:endParaRPr lang="es-ES" dirty="0"/>
          </a:p>
          <a:p>
            <a:pPr lvl="1"/>
            <a:r>
              <a:rPr lang="es-ES" dirty="0" smtClean="0"/>
              <a:t>Durante la carga se identifican los campos comunes de las distintas tablas (campos clave) para asociar los datos.</a:t>
            </a:r>
            <a:endParaRPr lang="es-ES" dirty="0"/>
          </a:p>
        </p:txBody>
      </p:sp>
      <p:sp>
        <p:nvSpPr>
          <p:cNvPr id="4" name="3 Marcador de texto"/>
          <p:cNvSpPr>
            <a:spLocks noGrp="1"/>
          </p:cNvSpPr>
          <p:nvPr>
            <p:ph type="body" sz="quarter" idx="13"/>
          </p:nvPr>
        </p:nvSpPr>
        <p:spPr/>
        <p:txBody>
          <a:bodyPr/>
          <a:lstStyle/>
          <a:p>
            <a:r>
              <a:rPr lang="es-ES" dirty="0" smtClean="0"/>
              <a:t>Script de carga de datos</a:t>
            </a:r>
            <a:endParaRPr lang="es-ES" dirty="0"/>
          </a:p>
        </p:txBody>
      </p:sp>
    </p:spTree>
    <p:extLst>
      <p:ext uri="{BB962C8B-B14F-4D97-AF65-F5344CB8AC3E}">
        <p14:creationId xmlns:p14="http://schemas.microsoft.com/office/powerpoint/2010/main" val="30652460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Apps</a:t>
            </a:r>
            <a:endParaRPr lang="es-ES" dirty="0"/>
          </a:p>
        </p:txBody>
      </p:sp>
      <p:sp>
        <p:nvSpPr>
          <p:cNvPr id="3" name="2 Marcador de texto"/>
          <p:cNvSpPr>
            <a:spLocks noGrp="1"/>
          </p:cNvSpPr>
          <p:nvPr>
            <p:ph type="body" sz="quarter" idx="10"/>
          </p:nvPr>
        </p:nvSpPr>
        <p:spPr>
          <a:xfrm>
            <a:off x="482600" y="1710419"/>
            <a:ext cx="8224838" cy="1938992"/>
          </a:xfrm>
        </p:spPr>
        <p:txBody>
          <a:bodyPr/>
          <a:lstStyle/>
          <a:p>
            <a:r>
              <a:rPr lang="es-ES" dirty="0" smtClean="0"/>
              <a:t>Estructura de los datos tras la carga.</a:t>
            </a:r>
          </a:p>
          <a:p>
            <a:endParaRPr lang="es-ES" dirty="0"/>
          </a:p>
          <a:p>
            <a:r>
              <a:rPr lang="es-ES" dirty="0" smtClean="0"/>
              <a:t>Buscar un esquema sin referencias circulares </a:t>
            </a:r>
            <a:r>
              <a:rPr lang="es-ES" dirty="0" smtClean="0">
                <a:sym typeface="Wingdings" panose="05000000000000000000" pitchFamily="2" charset="2"/>
              </a:rPr>
              <a:t> cada entidad se almacena en una tabla independiente:</a:t>
            </a:r>
          </a:p>
          <a:p>
            <a:pPr lvl="2"/>
            <a:r>
              <a:rPr lang="es-ES" dirty="0" smtClean="0">
                <a:sym typeface="Wingdings" panose="05000000000000000000" pitchFamily="2" charset="2"/>
              </a:rPr>
              <a:t>Tabla maestra: dimensiones claves y valores para calcular medidas.</a:t>
            </a:r>
          </a:p>
          <a:p>
            <a:pPr lvl="2"/>
            <a:r>
              <a:rPr lang="es-ES" dirty="0" smtClean="0">
                <a:sym typeface="Wingdings" panose="05000000000000000000" pitchFamily="2" charset="2"/>
              </a:rPr>
              <a:t>Tablas secundarias: resto de dimensiones con todos sus atributos (categorías, calendarios, productos, clientes).</a:t>
            </a:r>
            <a:endParaRPr lang="es-ES" dirty="0"/>
          </a:p>
        </p:txBody>
      </p:sp>
      <p:sp>
        <p:nvSpPr>
          <p:cNvPr id="4" name="3 Marcador de texto"/>
          <p:cNvSpPr>
            <a:spLocks noGrp="1"/>
          </p:cNvSpPr>
          <p:nvPr>
            <p:ph type="body" sz="quarter" idx="13"/>
          </p:nvPr>
        </p:nvSpPr>
        <p:spPr/>
        <p:txBody>
          <a:bodyPr/>
          <a:lstStyle/>
          <a:p>
            <a:r>
              <a:rPr lang="es-ES" dirty="0" smtClean="0"/>
              <a:t>Modelo de datos</a:t>
            </a:r>
            <a:endParaRPr lang="es-ES" dirty="0"/>
          </a:p>
        </p:txBody>
      </p:sp>
      <p:sp>
        <p:nvSpPr>
          <p:cNvPr id="5" name="3 Marcador de texto"/>
          <p:cNvSpPr txBox="1">
            <a:spLocks/>
          </p:cNvSpPr>
          <p:nvPr/>
        </p:nvSpPr>
        <p:spPr bwMode="gray">
          <a:xfrm>
            <a:off x="482600" y="3856404"/>
            <a:ext cx="8224838" cy="2837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bg2"/>
              </a:buClr>
              <a:buSzPct val="120000"/>
              <a:buFont typeface="Wingdings" pitchFamily="2" charset="2"/>
              <a:buNone/>
              <a:defRPr lang="en-US" sz="1800" b="1" kern="1200" baseline="0">
                <a:solidFill>
                  <a:schemeClr val="bg2"/>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500" indent="-279400" algn="l" defTabSz="914400"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650" indent="-285750" algn="l" defTabSz="933450"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smtClean="0"/>
              <a:t>Medidas</a:t>
            </a:r>
            <a:endParaRPr lang="es-ES" dirty="0"/>
          </a:p>
        </p:txBody>
      </p:sp>
      <p:sp>
        <p:nvSpPr>
          <p:cNvPr id="6" name="2 Marcador de texto"/>
          <p:cNvSpPr txBox="1">
            <a:spLocks/>
          </p:cNvSpPr>
          <p:nvPr/>
        </p:nvSpPr>
        <p:spPr bwMode="gray">
          <a:xfrm>
            <a:off x="481013" y="4387808"/>
            <a:ext cx="8224838" cy="193899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435100" indent="-285750" algn="l" defTabSz="914400" rtl="0" eaLnBrk="1" latinLnBrk="0" hangingPunct="1">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lgn="l" defTabSz="914400" rtl="0" eaLnBrk="1" latinLnBrk="0" hangingPunct="1">
              <a:spcBef>
                <a:spcPts val="0"/>
              </a:spcBef>
              <a:spcAft>
                <a:spcPts val="0"/>
              </a:spcAft>
              <a:buClr>
                <a:schemeClr val="tx2"/>
              </a:buClr>
              <a:buSzPct val="70000"/>
              <a:buFont typeface="Arial" pitchFamily="34" charset="0"/>
              <a:buChar char="–"/>
              <a:defRPr sz="1800" kern="1200" baseline="0">
                <a:solidFill>
                  <a:schemeClr val="tx1"/>
                </a:solidFill>
                <a:latin typeface="+mn-lt"/>
                <a:ea typeface="+mn-ea"/>
                <a:cs typeface="Arial" pitchFamily="34" charset="0"/>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Arial" pitchFamily="34" charset="0"/>
                <a:ea typeface="+mn-ea"/>
                <a:cs typeface="Arial" pitchFamily="34" charset="0"/>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r>
              <a:rPr lang="es-ES" dirty="0" smtClean="0"/>
              <a:t>Cálculos utilizados en las visualizaciones.</a:t>
            </a:r>
          </a:p>
          <a:p>
            <a:endParaRPr lang="es-ES" dirty="0"/>
          </a:p>
          <a:p>
            <a:r>
              <a:rPr lang="es-ES" dirty="0" smtClean="0"/>
              <a:t>Se crean a partir de una expresión compuesta por funciones de agregación, combinando uno o varios campos.</a:t>
            </a:r>
          </a:p>
          <a:p>
            <a:endParaRPr lang="es-ES" dirty="0"/>
          </a:p>
          <a:p>
            <a:r>
              <a:rPr lang="es-ES" dirty="0" smtClean="0"/>
              <a:t>Todas las medidas tienen que tener un nombre.</a:t>
            </a:r>
          </a:p>
          <a:p>
            <a:endParaRPr lang="es-ES" dirty="0"/>
          </a:p>
        </p:txBody>
      </p:sp>
    </p:spTree>
    <p:extLst>
      <p:ext uri="{BB962C8B-B14F-4D97-AF65-F5344CB8AC3E}">
        <p14:creationId xmlns:p14="http://schemas.microsoft.com/office/powerpoint/2010/main" val="257136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Apps</a:t>
            </a:r>
            <a:endParaRPr lang="es-ES" dirty="0"/>
          </a:p>
        </p:txBody>
      </p:sp>
      <p:sp>
        <p:nvSpPr>
          <p:cNvPr id="3" name="2 Marcador de texto"/>
          <p:cNvSpPr>
            <a:spLocks noGrp="1"/>
          </p:cNvSpPr>
          <p:nvPr>
            <p:ph type="body" sz="quarter" idx="10"/>
          </p:nvPr>
        </p:nvSpPr>
        <p:spPr>
          <a:xfrm>
            <a:off x="482600" y="1734169"/>
            <a:ext cx="8224838" cy="1384995"/>
          </a:xfrm>
        </p:spPr>
        <p:txBody>
          <a:bodyPr/>
          <a:lstStyle/>
          <a:p>
            <a:r>
              <a:rPr lang="es-ES" dirty="0"/>
              <a:t>Campos a utilizar en las </a:t>
            </a:r>
            <a:r>
              <a:rPr lang="es-ES" dirty="0" smtClean="0"/>
              <a:t>visualizaciones.</a:t>
            </a:r>
            <a:endParaRPr lang="es-ES" dirty="0"/>
          </a:p>
          <a:p>
            <a:endParaRPr lang="es-ES" dirty="0"/>
          </a:p>
          <a:p>
            <a:r>
              <a:rPr lang="es-ES" dirty="0"/>
              <a:t>Los campos contienen los datos que se utilizan en </a:t>
            </a:r>
            <a:r>
              <a:rPr lang="es-ES" dirty="0" err="1"/>
              <a:t>Qlik</a:t>
            </a:r>
            <a:r>
              <a:rPr lang="es-ES" dirty="0"/>
              <a:t> </a:t>
            </a:r>
            <a:r>
              <a:rPr lang="es-ES" dirty="0" err="1" smtClean="0"/>
              <a:t>Sense</a:t>
            </a:r>
            <a:r>
              <a:rPr lang="es-ES" dirty="0" smtClean="0"/>
              <a:t>.</a:t>
            </a:r>
            <a:endParaRPr lang="es-ES" dirty="0"/>
          </a:p>
          <a:p>
            <a:pPr lvl="2"/>
            <a:r>
              <a:rPr lang="es-ES" dirty="0" smtClean="0"/>
              <a:t>Básicamente, las columnas </a:t>
            </a:r>
            <a:r>
              <a:rPr lang="es-ES" dirty="0"/>
              <a:t>en una tabla de base de datos, aunque también pueden existir en más de una </a:t>
            </a:r>
            <a:r>
              <a:rPr lang="es-ES" dirty="0" smtClean="0"/>
              <a:t>tabla.</a:t>
            </a:r>
            <a:endParaRPr lang="es-ES" dirty="0"/>
          </a:p>
        </p:txBody>
      </p:sp>
      <p:sp>
        <p:nvSpPr>
          <p:cNvPr id="4" name="3 Marcador de texto"/>
          <p:cNvSpPr>
            <a:spLocks noGrp="1"/>
          </p:cNvSpPr>
          <p:nvPr>
            <p:ph type="body" sz="quarter" idx="13"/>
          </p:nvPr>
        </p:nvSpPr>
        <p:spPr/>
        <p:txBody>
          <a:bodyPr/>
          <a:lstStyle/>
          <a:p>
            <a:r>
              <a:rPr lang="es-ES" dirty="0"/>
              <a:t>Dimensiones</a:t>
            </a:r>
          </a:p>
        </p:txBody>
      </p:sp>
      <p:sp>
        <p:nvSpPr>
          <p:cNvPr id="5" name="3 Marcador de texto"/>
          <p:cNvSpPr txBox="1">
            <a:spLocks/>
          </p:cNvSpPr>
          <p:nvPr/>
        </p:nvSpPr>
        <p:spPr bwMode="gray">
          <a:xfrm>
            <a:off x="481013" y="3450049"/>
            <a:ext cx="8224838" cy="2837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bg2"/>
              </a:buClr>
              <a:buSzPct val="120000"/>
              <a:buFont typeface="Wingdings" pitchFamily="2" charset="2"/>
              <a:buNone/>
              <a:defRPr lang="en-US" sz="1800" b="1" kern="1200" baseline="0">
                <a:solidFill>
                  <a:schemeClr val="bg2"/>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500" indent="-279400" algn="l" defTabSz="914400"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650" indent="-285750" algn="l" defTabSz="933450"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smtClean="0"/>
              <a:t>Hojas</a:t>
            </a:r>
            <a:endParaRPr lang="es-ES" dirty="0"/>
          </a:p>
        </p:txBody>
      </p:sp>
      <p:sp>
        <p:nvSpPr>
          <p:cNvPr id="6" name="2 Marcador de texto"/>
          <p:cNvSpPr txBox="1">
            <a:spLocks/>
          </p:cNvSpPr>
          <p:nvPr/>
        </p:nvSpPr>
        <p:spPr bwMode="gray">
          <a:xfrm>
            <a:off x="482600" y="3956813"/>
            <a:ext cx="8224838" cy="193899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435100" indent="-285750" algn="l" defTabSz="914400" rtl="0" eaLnBrk="1" latinLnBrk="0" hangingPunct="1">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lgn="l" defTabSz="914400" rtl="0" eaLnBrk="1" latinLnBrk="0" hangingPunct="1">
              <a:spcBef>
                <a:spcPts val="0"/>
              </a:spcBef>
              <a:spcAft>
                <a:spcPts val="0"/>
              </a:spcAft>
              <a:buClr>
                <a:schemeClr val="tx2"/>
              </a:buClr>
              <a:buSzPct val="70000"/>
              <a:buFont typeface="Arial" pitchFamily="34" charset="0"/>
              <a:buChar char="–"/>
              <a:defRPr sz="1800" kern="1200" baseline="0">
                <a:solidFill>
                  <a:schemeClr val="tx1"/>
                </a:solidFill>
                <a:latin typeface="+mn-lt"/>
                <a:ea typeface="+mn-ea"/>
                <a:cs typeface="Arial" pitchFamily="34" charset="0"/>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Arial" pitchFamily="34" charset="0"/>
                <a:ea typeface="+mn-ea"/>
                <a:cs typeface="Arial" pitchFamily="34" charset="0"/>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r>
              <a:rPr lang="es-ES" dirty="0" smtClean="0"/>
              <a:t>Incluyen </a:t>
            </a:r>
            <a:r>
              <a:rPr lang="es-ES" dirty="0"/>
              <a:t>visualizaciones de datos, como por ej. gráficos y </a:t>
            </a:r>
            <a:r>
              <a:rPr lang="es-ES" dirty="0" smtClean="0"/>
              <a:t>tablas.</a:t>
            </a:r>
          </a:p>
          <a:p>
            <a:endParaRPr lang="es-ES" dirty="0"/>
          </a:p>
          <a:p>
            <a:r>
              <a:rPr lang="es-ES" dirty="0" smtClean="0"/>
              <a:t>Una app puede contener una o más hojas.</a:t>
            </a:r>
          </a:p>
          <a:p>
            <a:endParaRPr lang="es-ES" dirty="0"/>
          </a:p>
          <a:p>
            <a:r>
              <a:rPr lang="es-ES" dirty="0" smtClean="0"/>
              <a:t>No tienen conexión lógica.</a:t>
            </a:r>
          </a:p>
          <a:p>
            <a:pPr lvl="2"/>
            <a:r>
              <a:rPr lang="es-ES" dirty="0" smtClean="0"/>
              <a:t>Las </a:t>
            </a:r>
            <a:r>
              <a:rPr lang="es-ES" dirty="0"/>
              <a:t>selecciones que el usuario realiza afectan a las visualizaciones independientemente de en qué hojas se </a:t>
            </a:r>
            <a:r>
              <a:rPr lang="es-ES" dirty="0" smtClean="0"/>
              <a:t>encuentran.</a:t>
            </a:r>
            <a:endParaRPr lang="es-ES" dirty="0"/>
          </a:p>
        </p:txBody>
      </p:sp>
    </p:spTree>
    <p:extLst>
      <p:ext uri="{BB962C8B-B14F-4D97-AF65-F5344CB8AC3E}">
        <p14:creationId xmlns:p14="http://schemas.microsoft.com/office/powerpoint/2010/main" val="42622962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p:txBody>
          <a:bodyPr/>
          <a:lstStyle/>
          <a:p>
            <a:r>
              <a:rPr lang="es-ES" dirty="0" smtClean="0"/>
              <a:t>Apps</a:t>
            </a:r>
            <a:endParaRPr lang="es-ES" dirty="0"/>
          </a:p>
        </p:txBody>
      </p:sp>
      <p:sp>
        <p:nvSpPr>
          <p:cNvPr id="5" name="4 Marcador de texto"/>
          <p:cNvSpPr>
            <a:spLocks noGrp="1"/>
          </p:cNvSpPr>
          <p:nvPr>
            <p:ph type="body" sz="quarter" idx="13"/>
          </p:nvPr>
        </p:nvSpPr>
        <p:spPr/>
        <p:txBody>
          <a:bodyPr/>
          <a:lstStyle/>
          <a:p>
            <a:r>
              <a:rPr lang="es-ES" dirty="0" smtClean="0"/>
              <a:t>Hojas – Vista general</a:t>
            </a:r>
            <a:endParaRPr lang="es-ES" dirty="0"/>
          </a:p>
        </p:txBody>
      </p:sp>
      <p:pic>
        <p:nvPicPr>
          <p:cNvPr id="8" name="7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047" y="1884669"/>
            <a:ext cx="6761905" cy="4276191"/>
          </a:xfrm>
          <a:prstGeom prst="rect">
            <a:avLst/>
          </a:prstGeom>
        </p:spPr>
      </p:pic>
    </p:spTree>
    <p:extLst>
      <p:ext uri="{BB962C8B-B14F-4D97-AF65-F5344CB8AC3E}">
        <p14:creationId xmlns:p14="http://schemas.microsoft.com/office/powerpoint/2010/main" val="14974895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Apps</a:t>
            </a:r>
            <a:endParaRPr lang="es-ES" dirty="0"/>
          </a:p>
        </p:txBody>
      </p:sp>
      <p:sp>
        <p:nvSpPr>
          <p:cNvPr id="3" name="2 Marcador de texto"/>
          <p:cNvSpPr>
            <a:spLocks noGrp="1"/>
          </p:cNvSpPr>
          <p:nvPr>
            <p:ph type="body" sz="quarter" idx="10"/>
          </p:nvPr>
        </p:nvSpPr>
        <p:spPr>
          <a:xfrm>
            <a:off x="482600" y="1662917"/>
            <a:ext cx="8224838" cy="1384995"/>
          </a:xfrm>
        </p:spPr>
        <p:txBody>
          <a:bodyPr/>
          <a:lstStyle/>
          <a:p>
            <a:r>
              <a:rPr lang="es-ES" dirty="0"/>
              <a:t>Los marcadores son accesos directos a un determinado conjunto de selecciones en una hoja en </a:t>
            </a:r>
            <a:r>
              <a:rPr lang="es-ES" dirty="0" smtClean="0"/>
              <a:t>particular.</a:t>
            </a:r>
          </a:p>
          <a:p>
            <a:endParaRPr lang="es-ES" dirty="0" smtClean="0"/>
          </a:p>
          <a:p>
            <a:r>
              <a:rPr lang="es-ES" dirty="0"/>
              <a:t>A todas las herramientas de marcadores se llega </a:t>
            </a:r>
            <a:r>
              <a:rPr lang="es-ES" dirty="0" smtClean="0"/>
              <a:t>desde       </a:t>
            </a:r>
            <a:r>
              <a:rPr lang="es-ES" dirty="0"/>
              <a:t>  en la barra de </a:t>
            </a:r>
            <a:r>
              <a:rPr lang="es-ES" dirty="0" smtClean="0"/>
              <a:t>herramientas.</a:t>
            </a:r>
            <a:endParaRPr lang="es-ES" dirty="0"/>
          </a:p>
        </p:txBody>
      </p:sp>
      <p:sp>
        <p:nvSpPr>
          <p:cNvPr id="4" name="3 Marcador de texto"/>
          <p:cNvSpPr>
            <a:spLocks noGrp="1"/>
          </p:cNvSpPr>
          <p:nvPr>
            <p:ph type="body" sz="quarter" idx="13"/>
          </p:nvPr>
        </p:nvSpPr>
        <p:spPr/>
        <p:txBody>
          <a:bodyPr/>
          <a:lstStyle/>
          <a:p>
            <a:r>
              <a:rPr lang="es-ES" dirty="0" smtClean="0"/>
              <a:t>Marcadores</a:t>
            </a:r>
            <a:endParaRPr lang="es-ES" dirty="0"/>
          </a:p>
        </p:txBody>
      </p:sp>
      <p:sp>
        <p:nvSpPr>
          <p:cNvPr id="5" name="3 Marcador de texto"/>
          <p:cNvSpPr txBox="1">
            <a:spLocks/>
          </p:cNvSpPr>
          <p:nvPr/>
        </p:nvSpPr>
        <p:spPr bwMode="gray">
          <a:xfrm>
            <a:off x="481013" y="3417665"/>
            <a:ext cx="8224838" cy="2837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bg2"/>
              </a:buClr>
              <a:buSzPct val="120000"/>
              <a:buFont typeface="Wingdings" pitchFamily="2" charset="2"/>
              <a:buNone/>
              <a:defRPr lang="en-US" sz="1800" b="1" kern="1200" baseline="0">
                <a:solidFill>
                  <a:schemeClr val="bg2"/>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500" indent="-279400" algn="l" defTabSz="914400"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650" indent="-285750" algn="l" defTabSz="933450"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smtClean="0"/>
              <a:t>Historias</a:t>
            </a:r>
            <a:endParaRPr lang="es-ES" dirty="0"/>
          </a:p>
        </p:txBody>
      </p:sp>
      <p:sp>
        <p:nvSpPr>
          <p:cNvPr id="6" name="2 Marcador de texto"/>
          <p:cNvSpPr txBox="1">
            <a:spLocks/>
          </p:cNvSpPr>
          <p:nvPr/>
        </p:nvSpPr>
        <p:spPr bwMode="gray">
          <a:xfrm>
            <a:off x="481013" y="3885561"/>
            <a:ext cx="8224838" cy="221599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435100" indent="-285750" algn="l" defTabSz="914400" rtl="0" eaLnBrk="1" latinLnBrk="0" hangingPunct="1">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lgn="l" defTabSz="914400" rtl="0" eaLnBrk="1" latinLnBrk="0" hangingPunct="1">
              <a:spcBef>
                <a:spcPts val="0"/>
              </a:spcBef>
              <a:spcAft>
                <a:spcPts val="0"/>
              </a:spcAft>
              <a:buClr>
                <a:schemeClr val="tx2"/>
              </a:buClr>
              <a:buSzPct val="70000"/>
              <a:buFont typeface="Arial" pitchFamily="34" charset="0"/>
              <a:buChar char="–"/>
              <a:defRPr sz="1800" kern="1200" baseline="0">
                <a:solidFill>
                  <a:schemeClr val="tx1"/>
                </a:solidFill>
                <a:latin typeface="+mn-lt"/>
                <a:ea typeface="+mn-ea"/>
                <a:cs typeface="Arial" pitchFamily="34" charset="0"/>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Arial" pitchFamily="34" charset="0"/>
                <a:ea typeface="+mn-ea"/>
                <a:cs typeface="Arial" pitchFamily="34" charset="0"/>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r>
              <a:rPr lang="es-ES" dirty="0"/>
              <a:t>S</a:t>
            </a:r>
            <a:r>
              <a:rPr lang="es-ES" dirty="0" smtClean="0"/>
              <a:t>e utilizan para </a:t>
            </a:r>
            <a:r>
              <a:rPr lang="es-ES" dirty="0"/>
              <a:t>recopilar y presentar conocimientos e ideas a la </a:t>
            </a:r>
            <a:r>
              <a:rPr lang="es-ES" dirty="0" smtClean="0"/>
              <a:t>audiencia.</a:t>
            </a:r>
          </a:p>
          <a:p>
            <a:endParaRPr lang="es-ES" dirty="0"/>
          </a:p>
          <a:p>
            <a:r>
              <a:rPr lang="es-ES" dirty="0" smtClean="0"/>
              <a:t>Se presentan </a:t>
            </a:r>
            <a:r>
              <a:rPr lang="es-ES" dirty="0"/>
              <a:t>mediante una o varias diapositivas en un orden </a:t>
            </a:r>
            <a:r>
              <a:rPr lang="es-ES" dirty="0" smtClean="0"/>
              <a:t>cronológico.</a:t>
            </a:r>
          </a:p>
          <a:p>
            <a:endParaRPr lang="es-ES" dirty="0"/>
          </a:p>
          <a:p>
            <a:r>
              <a:rPr lang="es-ES" dirty="0" smtClean="0"/>
              <a:t>Se </a:t>
            </a:r>
            <a:r>
              <a:rPr lang="es-ES" dirty="0"/>
              <a:t>basan en capturas de </a:t>
            </a:r>
            <a:r>
              <a:rPr lang="es-ES" dirty="0" smtClean="0"/>
              <a:t>visualizaciones.</a:t>
            </a:r>
          </a:p>
          <a:p>
            <a:endParaRPr lang="es-ES" dirty="0"/>
          </a:p>
          <a:p>
            <a:r>
              <a:rPr lang="es-ES" dirty="0"/>
              <a:t>Como hay una conexión entre la historia y su app, el usuario puede </a:t>
            </a:r>
            <a:r>
              <a:rPr lang="es-ES" dirty="0" smtClean="0"/>
              <a:t>acceder en cualquier momento a </a:t>
            </a:r>
            <a:r>
              <a:rPr lang="es-ES" dirty="0"/>
              <a:t>los datos en </a:t>
            </a:r>
            <a:r>
              <a:rPr lang="es-ES" dirty="0" smtClean="0"/>
              <a:t>vivo.</a:t>
            </a:r>
            <a:endParaRPr lang="es-ES" dirty="0"/>
          </a:p>
        </p:txBody>
      </p:sp>
      <p:pic>
        <p:nvPicPr>
          <p:cNvPr id="7" name="6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8142" y="2443219"/>
            <a:ext cx="427047" cy="427047"/>
          </a:xfrm>
          <a:prstGeom prst="rect">
            <a:avLst/>
          </a:prstGeom>
        </p:spPr>
      </p:pic>
    </p:spTree>
    <p:extLst>
      <p:ext uri="{BB962C8B-B14F-4D97-AF65-F5344CB8AC3E}">
        <p14:creationId xmlns:p14="http://schemas.microsoft.com/office/powerpoint/2010/main" val="26975115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81012" y="719138"/>
            <a:ext cx="8224837" cy="492443"/>
          </a:xfrm>
        </p:spPr>
        <p:txBody>
          <a:bodyPr/>
          <a:lstStyle/>
          <a:p>
            <a:r>
              <a:rPr lang="es-ES" dirty="0" smtClean="0"/>
              <a:t>Modelo </a:t>
            </a:r>
            <a:r>
              <a:rPr lang="es-ES" dirty="0"/>
              <a:t>de selección asociativo</a:t>
            </a:r>
          </a:p>
        </p:txBody>
      </p:sp>
      <p:sp>
        <p:nvSpPr>
          <p:cNvPr id="3" name="2 Marcador de texto"/>
          <p:cNvSpPr>
            <a:spLocks noGrp="1"/>
          </p:cNvSpPr>
          <p:nvPr>
            <p:ph type="body" sz="quarter" idx="10"/>
          </p:nvPr>
        </p:nvSpPr>
        <p:spPr>
          <a:xfrm>
            <a:off x="481013" y="1520413"/>
            <a:ext cx="8224838" cy="1938992"/>
          </a:xfrm>
        </p:spPr>
        <p:txBody>
          <a:bodyPr/>
          <a:lstStyle/>
          <a:p>
            <a:r>
              <a:rPr lang="es-ES" dirty="0" smtClean="0"/>
              <a:t>Hacer selecciones es el principal método de interacción con </a:t>
            </a:r>
            <a:r>
              <a:rPr lang="es-ES" dirty="0" err="1" smtClean="0"/>
              <a:t>Qlik</a:t>
            </a:r>
            <a:r>
              <a:rPr lang="es-ES" dirty="0" smtClean="0"/>
              <a:t> </a:t>
            </a:r>
            <a:r>
              <a:rPr lang="es-ES" dirty="0" err="1" smtClean="0"/>
              <a:t>Sense</a:t>
            </a:r>
            <a:r>
              <a:rPr lang="es-ES" dirty="0" smtClean="0"/>
              <a:t>.</a:t>
            </a:r>
          </a:p>
          <a:p>
            <a:endParaRPr lang="es-ES" dirty="0"/>
          </a:p>
          <a:p>
            <a:r>
              <a:rPr lang="es-ES" dirty="0" smtClean="0"/>
              <a:t>Se trata de filtrar un conjunto de datos para centrarnos en algún elemento o conjunto de elementos.</a:t>
            </a:r>
          </a:p>
          <a:p>
            <a:endParaRPr lang="es-ES" dirty="0"/>
          </a:p>
          <a:p>
            <a:r>
              <a:rPr lang="es-ES" dirty="0" err="1" smtClean="0"/>
              <a:t>Qlik</a:t>
            </a:r>
            <a:r>
              <a:rPr lang="es-ES" dirty="0" smtClean="0"/>
              <a:t> </a:t>
            </a:r>
            <a:r>
              <a:rPr lang="es-ES" dirty="0" err="1" smtClean="0"/>
              <a:t>Sense</a:t>
            </a:r>
            <a:r>
              <a:rPr lang="es-ES" dirty="0" smtClean="0"/>
              <a:t> establece un código de colores en función de los diferentes estados de selección:</a:t>
            </a:r>
            <a:endParaRPr lang="es-ES" dirty="0"/>
          </a:p>
        </p:txBody>
      </p:sp>
      <p:pic>
        <p:nvPicPr>
          <p:cNvPr id="4" name="3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906" y="3574826"/>
            <a:ext cx="6838096" cy="1247619"/>
          </a:xfrm>
          <a:prstGeom prst="rect">
            <a:avLst/>
          </a:prstGeom>
        </p:spPr>
      </p:pic>
      <p:pic>
        <p:nvPicPr>
          <p:cNvPr id="5" name="4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8584" y="4822445"/>
            <a:ext cx="4885026" cy="1816695"/>
          </a:xfrm>
          <a:prstGeom prst="rect">
            <a:avLst/>
          </a:prstGeom>
        </p:spPr>
      </p:pic>
    </p:spTree>
    <p:extLst>
      <p:ext uri="{BB962C8B-B14F-4D97-AF65-F5344CB8AC3E}">
        <p14:creationId xmlns:p14="http://schemas.microsoft.com/office/powerpoint/2010/main" val="40928872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Visualizaciones</a:t>
            </a:r>
            <a:endParaRPr lang="es-ES" dirty="0"/>
          </a:p>
        </p:txBody>
      </p:sp>
      <p:sp>
        <p:nvSpPr>
          <p:cNvPr id="3" name="2 Marcador de texto"/>
          <p:cNvSpPr>
            <a:spLocks noGrp="1"/>
          </p:cNvSpPr>
          <p:nvPr>
            <p:ph type="body" sz="quarter" idx="10"/>
          </p:nvPr>
        </p:nvSpPr>
        <p:spPr>
          <a:xfrm>
            <a:off x="481012" y="1971675"/>
            <a:ext cx="8224838" cy="3600986"/>
          </a:xfrm>
        </p:spPr>
        <p:txBody>
          <a:bodyPr/>
          <a:lstStyle/>
          <a:p>
            <a:r>
              <a:rPr lang="es-ES" dirty="0" smtClean="0"/>
              <a:t>Sirven </a:t>
            </a:r>
            <a:r>
              <a:rPr lang="es-ES" dirty="0"/>
              <a:t>para presentar los datos cargados en una </a:t>
            </a:r>
            <a:r>
              <a:rPr lang="es-ES" dirty="0" smtClean="0"/>
              <a:t>app.</a:t>
            </a:r>
          </a:p>
          <a:p>
            <a:pPr lvl="2"/>
            <a:r>
              <a:rPr lang="es-ES" dirty="0"/>
              <a:t>Las selecciones que realice en la app se reflejarán en todas las visualizaciones asociadas de todas las </a:t>
            </a:r>
            <a:r>
              <a:rPr lang="es-ES" dirty="0" smtClean="0"/>
              <a:t>hojas.</a:t>
            </a:r>
          </a:p>
          <a:p>
            <a:pPr lvl="2"/>
            <a:endParaRPr lang="es-ES" dirty="0"/>
          </a:p>
          <a:p>
            <a:pPr lvl="1"/>
            <a:r>
              <a:rPr lang="es-ES" dirty="0"/>
              <a:t>Qlik Sense cuenta con gráficos </a:t>
            </a:r>
            <a:r>
              <a:rPr lang="es-ES" dirty="0" smtClean="0"/>
              <a:t>propios que </a:t>
            </a:r>
            <a:r>
              <a:rPr lang="es-ES" dirty="0"/>
              <a:t>se utilizan para crear </a:t>
            </a:r>
            <a:r>
              <a:rPr lang="es-ES" dirty="0" smtClean="0"/>
              <a:t>visualizaciones.</a:t>
            </a:r>
          </a:p>
          <a:p>
            <a:pPr lvl="1"/>
            <a:endParaRPr lang="es-ES" dirty="0"/>
          </a:p>
          <a:p>
            <a:pPr lvl="1"/>
            <a:r>
              <a:rPr lang="es-ES" dirty="0" smtClean="0"/>
              <a:t>Además, se pueden crear nuevas visualizaciones de datos mediante la creación de extensiones.</a:t>
            </a:r>
          </a:p>
          <a:p>
            <a:pPr lvl="2"/>
            <a:r>
              <a:rPr lang="es-ES" dirty="0"/>
              <a:t>D</a:t>
            </a:r>
            <a:r>
              <a:rPr lang="es-ES" dirty="0" smtClean="0"/>
              <a:t>entro de la comunidad </a:t>
            </a:r>
            <a:r>
              <a:rPr lang="es-ES" dirty="0" err="1" smtClean="0"/>
              <a:t>Qlik</a:t>
            </a:r>
            <a:r>
              <a:rPr lang="es-ES" dirty="0" smtClean="0"/>
              <a:t> existe una página en la que se comparten y actualizan nuevas extensiones:</a:t>
            </a:r>
          </a:p>
          <a:p>
            <a:pPr lvl="2"/>
            <a:endParaRPr lang="es-ES" dirty="0" smtClean="0"/>
          </a:p>
          <a:p>
            <a:pPr marL="292100" lvl="2" indent="0" algn="ctr">
              <a:buNone/>
            </a:pPr>
            <a:r>
              <a:rPr lang="es-ES" dirty="0">
                <a:hlinkClick r:id="rId2"/>
              </a:rPr>
              <a:t>http://branch.qlik.com</a:t>
            </a:r>
            <a:endParaRPr lang="es-ES" dirty="0"/>
          </a:p>
        </p:txBody>
      </p:sp>
    </p:spTree>
    <p:extLst>
      <p:ext uri="{BB962C8B-B14F-4D97-AF65-F5344CB8AC3E}">
        <p14:creationId xmlns:p14="http://schemas.microsoft.com/office/powerpoint/2010/main" val="38969426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Visualizaciones</a:t>
            </a:r>
            <a:endParaRPr lang="es-ES" dirty="0"/>
          </a:p>
        </p:txBody>
      </p:sp>
      <p:sp>
        <p:nvSpPr>
          <p:cNvPr id="4" name="3 Marcador de texto"/>
          <p:cNvSpPr>
            <a:spLocks noGrp="1"/>
          </p:cNvSpPr>
          <p:nvPr>
            <p:ph type="body" sz="quarter" idx="13"/>
          </p:nvPr>
        </p:nvSpPr>
        <p:spPr/>
        <p:txBody>
          <a:bodyPr/>
          <a:lstStyle/>
          <a:p>
            <a:r>
              <a:rPr lang="es-ES" dirty="0" smtClean="0"/>
              <a:t>Visualizaciones propias de </a:t>
            </a:r>
            <a:r>
              <a:rPr lang="es-ES" dirty="0" err="1" smtClean="0"/>
              <a:t>Qlik</a:t>
            </a:r>
            <a:endParaRPr lang="es-ES"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801" y="1580610"/>
            <a:ext cx="5314145" cy="4868203"/>
          </a:xfrm>
          <a:prstGeom prst="rect">
            <a:avLst/>
          </a:prstGeom>
        </p:spPr>
      </p:pic>
    </p:spTree>
    <p:extLst>
      <p:ext uri="{BB962C8B-B14F-4D97-AF65-F5344CB8AC3E}">
        <p14:creationId xmlns:p14="http://schemas.microsoft.com/office/powerpoint/2010/main" val="4420286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texto"/>
          <p:cNvSpPr>
            <a:spLocks noGrp="1"/>
          </p:cNvSpPr>
          <p:nvPr>
            <p:ph type="body" sz="quarter" idx="18"/>
          </p:nvPr>
        </p:nvSpPr>
        <p:spPr>
          <a:xfrm>
            <a:off x="4277288" y="1566631"/>
            <a:ext cx="4453961" cy="1384995"/>
          </a:xfrm>
        </p:spPr>
        <p:txBody>
          <a:bodyPr/>
          <a:lstStyle/>
          <a:p>
            <a:r>
              <a:rPr lang="es-ES" dirty="0" err="1"/>
              <a:t>List</a:t>
            </a:r>
            <a:r>
              <a:rPr lang="es-ES" dirty="0"/>
              <a:t> </a:t>
            </a:r>
            <a:r>
              <a:rPr lang="es-ES" dirty="0" smtClean="0"/>
              <a:t>Box</a:t>
            </a:r>
          </a:p>
          <a:p>
            <a:endParaRPr lang="es-ES" dirty="0"/>
          </a:p>
          <a:p>
            <a:r>
              <a:rPr lang="es-ES" b="0" dirty="0" smtClean="0">
                <a:solidFill>
                  <a:schemeClr val="tx1"/>
                </a:solidFill>
                <a:hlinkClick r:id="rId2"/>
              </a:rPr>
              <a:t>http</a:t>
            </a:r>
            <a:r>
              <a:rPr lang="es-ES" b="0" dirty="0">
                <a:solidFill>
                  <a:schemeClr val="tx1"/>
                </a:solidFill>
                <a:hlinkClick r:id="rId2"/>
              </a:rPr>
              <a:t>://branch.qlik.com/projects/showthread.php?468-Qlik-Sense-Listbox-Extension&amp;highlight=listbox</a:t>
            </a:r>
            <a:endParaRPr lang="es-ES" b="0" dirty="0">
              <a:solidFill>
                <a:schemeClr val="tx1"/>
              </a:solidFill>
            </a:endParaRPr>
          </a:p>
        </p:txBody>
      </p:sp>
      <p:sp>
        <p:nvSpPr>
          <p:cNvPr id="2" name="1 Título"/>
          <p:cNvSpPr>
            <a:spLocks noGrp="1"/>
          </p:cNvSpPr>
          <p:nvPr>
            <p:ph type="title"/>
          </p:nvPr>
        </p:nvSpPr>
        <p:spPr/>
        <p:txBody>
          <a:bodyPr/>
          <a:lstStyle/>
          <a:p>
            <a:r>
              <a:rPr lang="es-ES" dirty="0" smtClean="0"/>
              <a:t>Visualizaciones</a:t>
            </a:r>
            <a:endParaRPr lang="es-ES" dirty="0"/>
          </a:p>
        </p:txBody>
      </p:sp>
      <p:sp>
        <p:nvSpPr>
          <p:cNvPr id="8" name="7 Marcador de texto"/>
          <p:cNvSpPr>
            <a:spLocks noGrp="1"/>
          </p:cNvSpPr>
          <p:nvPr>
            <p:ph type="body" sz="quarter" idx="21"/>
          </p:nvPr>
        </p:nvSpPr>
        <p:spPr>
          <a:xfrm>
            <a:off x="4552206" y="3671787"/>
            <a:ext cx="4179044" cy="1384995"/>
          </a:xfrm>
        </p:spPr>
        <p:txBody>
          <a:bodyPr/>
          <a:lstStyle/>
          <a:p>
            <a:r>
              <a:rPr lang="es-ES" dirty="0" smtClean="0"/>
              <a:t>Gráficas Radar</a:t>
            </a:r>
          </a:p>
          <a:p>
            <a:endParaRPr lang="es-ES" dirty="0" smtClean="0"/>
          </a:p>
          <a:p>
            <a:r>
              <a:rPr lang="es-ES" b="0" dirty="0">
                <a:solidFill>
                  <a:schemeClr val="tx1"/>
                </a:solidFill>
                <a:hlinkClick r:id="rId3"/>
              </a:rPr>
              <a:t>http://branch.qlik.com/projects/showthread.php?346-d3-Radar-Chart-for-Qlik-Sense&amp;highlight=radar</a:t>
            </a:r>
            <a:endParaRPr lang="es-ES" b="0" dirty="0">
              <a:solidFill>
                <a:schemeClr val="tx1"/>
              </a:solidFill>
            </a:endParaRPr>
          </a:p>
        </p:txBody>
      </p:sp>
      <p:sp>
        <p:nvSpPr>
          <p:cNvPr id="12" name="11 Marcador de texto"/>
          <p:cNvSpPr>
            <a:spLocks noGrp="1"/>
          </p:cNvSpPr>
          <p:nvPr>
            <p:ph type="body" sz="quarter" idx="25"/>
          </p:nvPr>
        </p:nvSpPr>
        <p:spPr/>
        <p:txBody>
          <a:bodyPr/>
          <a:lstStyle/>
          <a:p>
            <a:r>
              <a:rPr lang="es-ES" dirty="0" smtClean="0"/>
              <a:t>Extensiones - Ejemplos</a:t>
            </a:r>
            <a:endParaRPr lang="es-ES" dirty="0"/>
          </a:p>
        </p:txBody>
      </p:sp>
      <p:pic>
        <p:nvPicPr>
          <p:cNvPr id="17" name="1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927" y="3289465"/>
            <a:ext cx="3623362" cy="2513116"/>
          </a:xfrm>
          <a:prstGeom prst="rect">
            <a:avLst/>
          </a:prstGeom>
          <a:ln>
            <a:solidFill>
              <a:schemeClr val="bg1">
                <a:lumMod val="65000"/>
              </a:schemeClr>
            </a:solidFill>
          </a:ln>
        </p:spPr>
      </p:pic>
      <p:pic>
        <p:nvPicPr>
          <p:cNvPr id="18" name="17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927" y="1968714"/>
            <a:ext cx="3066667" cy="523810"/>
          </a:xfrm>
          <a:prstGeom prst="rect">
            <a:avLst/>
          </a:prstGeom>
          <a:ln>
            <a:solidFill>
              <a:schemeClr val="bg1">
                <a:lumMod val="65000"/>
              </a:schemeClr>
            </a:solidFill>
          </a:ln>
        </p:spPr>
      </p:pic>
    </p:spTree>
    <p:extLst>
      <p:ext uri="{BB962C8B-B14F-4D97-AF65-F5344CB8AC3E}">
        <p14:creationId xmlns:p14="http://schemas.microsoft.com/office/powerpoint/2010/main" val="13248353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Marcador de texto"/>
          <p:cNvSpPr>
            <a:spLocks noGrp="1"/>
          </p:cNvSpPr>
          <p:nvPr>
            <p:ph type="body" sz="quarter" idx="19"/>
          </p:nvPr>
        </p:nvSpPr>
        <p:spPr>
          <a:xfrm>
            <a:off x="3776353" y="1971675"/>
            <a:ext cx="4908859" cy="2769989"/>
          </a:xfrm>
        </p:spPr>
        <p:txBody>
          <a:bodyPr/>
          <a:lstStyle/>
          <a:p>
            <a:r>
              <a:rPr lang="es-ES" dirty="0" smtClean="0"/>
              <a:t>Se trata de activos reutilizables:</a:t>
            </a:r>
          </a:p>
          <a:p>
            <a:pPr lvl="2"/>
            <a:r>
              <a:rPr lang="es-ES" dirty="0" smtClean="0"/>
              <a:t>Visualizaciones</a:t>
            </a:r>
          </a:p>
          <a:p>
            <a:pPr lvl="2"/>
            <a:r>
              <a:rPr lang="es-ES" dirty="0" smtClean="0"/>
              <a:t>Dimensiones</a:t>
            </a:r>
          </a:p>
          <a:p>
            <a:pPr lvl="2"/>
            <a:r>
              <a:rPr lang="es-ES" dirty="0" smtClean="0"/>
              <a:t>Medidas</a:t>
            </a:r>
          </a:p>
          <a:p>
            <a:pPr lvl="1"/>
            <a:endParaRPr lang="es-ES" dirty="0"/>
          </a:p>
          <a:p>
            <a:pPr lvl="1"/>
            <a:r>
              <a:rPr lang="es-ES" dirty="0" smtClean="0"/>
              <a:t>Muy útiles para aplicar cambios globales.</a:t>
            </a:r>
          </a:p>
          <a:p>
            <a:pPr lvl="1"/>
            <a:endParaRPr lang="es-ES" dirty="0"/>
          </a:p>
          <a:p>
            <a:pPr lvl="1"/>
            <a:r>
              <a:rPr lang="es-ES" dirty="0" smtClean="0"/>
              <a:t>Todas las actualizaciones que se realicen en el elemento maestro se aplicarán en todos los casos en los que se use.</a:t>
            </a:r>
            <a:endParaRPr lang="es-ES" dirty="0"/>
          </a:p>
        </p:txBody>
      </p:sp>
      <p:sp>
        <p:nvSpPr>
          <p:cNvPr id="2" name="1 Título"/>
          <p:cNvSpPr>
            <a:spLocks noGrp="1"/>
          </p:cNvSpPr>
          <p:nvPr>
            <p:ph type="title"/>
          </p:nvPr>
        </p:nvSpPr>
        <p:spPr/>
        <p:txBody>
          <a:bodyPr/>
          <a:lstStyle/>
          <a:p>
            <a:r>
              <a:rPr lang="es-ES" dirty="0" smtClean="0"/>
              <a:t>Elementos maestros</a:t>
            </a:r>
            <a:endParaRPr lang="es-ES" dirty="0"/>
          </a:p>
        </p:txBody>
      </p:sp>
      <p:pic>
        <p:nvPicPr>
          <p:cNvPr id="8" name="7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8839" y="1832406"/>
            <a:ext cx="1876191" cy="4285715"/>
          </a:xfrm>
          <a:prstGeom prst="rect">
            <a:avLst/>
          </a:prstGeom>
        </p:spPr>
      </p:pic>
    </p:spTree>
    <p:extLst>
      <p:ext uri="{BB962C8B-B14F-4D97-AF65-F5344CB8AC3E}">
        <p14:creationId xmlns:p14="http://schemas.microsoft.com/office/powerpoint/2010/main" val="296915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48243" y="3650745"/>
            <a:ext cx="5511800" cy="276999"/>
          </a:xfrm>
        </p:spPr>
        <p:txBody>
          <a:bodyPr/>
          <a:lstStyle/>
          <a:p>
            <a:r>
              <a:rPr lang="en-US" sz="2400" dirty="0" smtClean="0"/>
              <a:t>Julio 2015</a:t>
            </a:r>
            <a:endParaRPr lang="en-US" sz="2400" dirty="0"/>
          </a:p>
        </p:txBody>
      </p:sp>
      <p:sp>
        <p:nvSpPr>
          <p:cNvPr id="3" name="Title 2"/>
          <p:cNvSpPr>
            <a:spLocks noGrp="1"/>
          </p:cNvSpPr>
          <p:nvPr>
            <p:ph type="title"/>
          </p:nvPr>
        </p:nvSpPr>
        <p:spPr>
          <a:xfrm>
            <a:off x="1517253" y="2804320"/>
            <a:ext cx="6681356" cy="615553"/>
          </a:xfrm>
        </p:spPr>
        <p:txBody>
          <a:bodyPr/>
          <a:lstStyle/>
          <a:p>
            <a:r>
              <a:rPr lang="en-US" dirty="0" err="1" smtClean="0">
                <a:solidFill>
                  <a:srgbClr val="E31837"/>
                </a:solidFill>
              </a:rPr>
              <a:t>Conceptos</a:t>
            </a:r>
            <a:r>
              <a:rPr lang="en-US" dirty="0" smtClean="0">
                <a:solidFill>
                  <a:srgbClr val="E31837"/>
                </a:solidFill>
              </a:rPr>
              <a:t> </a:t>
            </a:r>
            <a:r>
              <a:rPr lang="en-US" dirty="0" err="1" smtClean="0">
                <a:solidFill>
                  <a:srgbClr val="E31837"/>
                </a:solidFill>
              </a:rPr>
              <a:t>básicos</a:t>
            </a:r>
            <a:r>
              <a:rPr lang="en-US" dirty="0" smtClean="0">
                <a:solidFill>
                  <a:srgbClr val="E31837"/>
                </a:solidFill>
              </a:rPr>
              <a:t> </a:t>
            </a:r>
            <a:r>
              <a:rPr lang="en-US" dirty="0" err="1" smtClean="0">
                <a:solidFill>
                  <a:srgbClr val="E31837"/>
                </a:solidFill>
              </a:rPr>
              <a:t>Qlik</a:t>
            </a:r>
            <a:r>
              <a:rPr lang="en-US" dirty="0" smtClean="0">
                <a:solidFill>
                  <a:srgbClr val="E31837"/>
                </a:solidFill>
              </a:rPr>
              <a:t> </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39914" y="2823621"/>
            <a:ext cx="5524500" cy="615553"/>
          </a:xfrm>
        </p:spPr>
        <p:txBody>
          <a:bodyPr/>
          <a:lstStyle/>
          <a:p>
            <a:r>
              <a:rPr lang="en-US" dirty="0" err="1" smtClean="0"/>
              <a:t>Conceptos</a:t>
            </a:r>
            <a:r>
              <a:rPr lang="en-US" dirty="0" smtClean="0"/>
              <a:t> QMC</a:t>
            </a:r>
            <a:endParaRPr lang="en-US" dirty="0"/>
          </a:p>
        </p:txBody>
      </p:sp>
    </p:spTree>
    <p:extLst>
      <p:ext uri="{BB962C8B-B14F-4D97-AF65-F5344CB8AC3E}">
        <p14:creationId xmlns:p14="http://schemas.microsoft.com/office/powerpoint/2010/main" val="12168729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err="1" smtClean="0"/>
              <a:t>Streams</a:t>
            </a:r>
            <a:endParaRPr lang="es-ES" dirty="0"/>
          </a:p>
        </p:txBody>
      </p:sp>
      <p:sp>
        <p:nvSpPr>
          <p:cNvPr id="3" name="2 Marcador de texto"/>
          <p:cNvSpPr>
            <a:spLocks noGrp="1"/>
          </p:cNvSpPr>
          <p:nvPr>
            <p:ph type="body" sz="quarter" idx="10"/>
          </p:nvPr>
        </p:nvSpPr>
        <p:spPr>
          <a:xfrm>
            <a:off x="481013" y="1639166"/>
            <a:ext cx="8224838" cy="1938992"/>
          </a:xfrm>
        </p:spPr>
        <p:txBody>
          <a:bodyPr/>
          <a:lstStyle/>
          <a:p>
            <a:r>
              <a:rPr lang="es-ES" dirty="0"/>
              <a:t>Un stream es una recopilación de apps a la que un grupo de usuarios tiene </a:t>
            </a:r>
            <a:r>
              <a:rPr lang="es-ES" dirty="0" smtClean="0"/>
              <a:t>acceso.</a:t>
            </a:r>
          </a:p>
          <a:p>
            <a:pPr lvl="2"/>
            <a:r>
              <a:rPr lang="es-ES" dirty="0" smtClean="0"/>
              <a:t>Los </a:t>
            </a:r>
            <a:r>
              <a:rPr lang="es-ES" dirty="0"/>
              <a:t>usuarios del stream pueden tener distintos derechos de </a:t>
            </a:r>
            <a:r>
              <a:rPr lang="es-ES" dirty="0" smtClean="0"/>
              <a:t>acceso: sólo lectura o lectura-publicación.</a:t>
            </a:r>
          </a:p>
          <a:p>
            <a:pPr lvl="2"/>
            <a:r>
              <a:rPr lang="es-ES" dirty="0" smtClean="0"/>
              <a:t>Una </a:t>
            </a:r>
            <a:r>
              <a:rPr lang="es-ES" dirty="0"/>
              <a:t>app sólo se puede publicar en un </a:t>
            </a:r>
            <a:r>
              <a:rPr lang="es-ES" dirty="0" err="1"/>
              <a:t>stream</a:t>
            </a:r>
            <a:r>
              <a:rPr lang="es-ES" dirty="0"/>
              <a:t>. </a:t>
            </a:r>
            <a:endParaRPr lang="es-ES" dirty="0" smtClean="0"/>
          </a:p>
          <a:p>
            <a:pPr lvl="3"/>
            <a:r>
              <a:rPr lang="es-ES" dirty="0" smtClean="0"/>
              <a:t>Para </a:t>
            </a:r>
            <a:r>
              <a:rPr lang="es-ES" dirty="0"/>
              <a:t>poder publicar una app en otro </a:t>
            </a:r>
            <a:r>
              <a:rPr lang="es-ES" dirty="0" err="1"/>
              <a:t>stream</a:t>
            </a:r>
            <a:r>
              <a:rPr lang="es-ES" dirty="0"/>
              <a:t>, debemos copiar primero la app y después publicarla en el otro </a:t>
            </a:r>
            <a:r>
              <a:rPr lang="es-ES" dirty="0" err="1" smtClean="0"/>
              <a:t>stream</a:t>
            </a:r>
            <a:r>
              <a:rPr lang="es-ES" dirty="0" smtClean="0"/>
              <a:t>.</a:t>
            </a:r>
            <a:endParaRPr lang="es-ES"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952" y="3955684"/>
            <a:ext cx="6638096" cy="2390476"/>
          </a:xfrm>
          <a:prstGeom prst="rect">
            <a:avLst/>
          </a:prstGeom>
        </p:spPr>
      </p:pic>
    </p:spTree>
    <p:extLst>
      <p:ext uri="{BB962C8B-B14F-4D97-AF65-F5344CB8AC3E}">
        <p14:creationId xmlns:p14="http://schemas.microsoft.com/office/powerpoint/2010/main" val="34883513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Publicar</a:t>
            </a:r>
            <a:endParaRPr lang="es-ES" dirty="0"/>
          </a:p>
        </p:txBody>
      </p:sp>
      <p:sp>
        <p:nvSpPr>
          <p:cNvPr id="3" name="2 Marcador de texto"/>
          <p:cNvSpPr>
            <a:spLocks noGrp="1"/>
          </p:cNvSpPr>
          <p:nvPr>
            <p:ph type="body" sz="quarter" idx="10"/>
          </p:nvPr>
        </p:nvSpPr>
        <p:spPr>
          <a:xfrm>
            <a:off x="481013" y="1662916"/>
            <a:ext cx="8224838" cy="4431983"/>
          </a:xfrm>
        </p:spPr>
        <p:txBody>
          <a:bodyPr/>
          <a:lstStyle/>
          <a:p>
            <a:r>
              <a:rPr lang="es-ES" dirty="0"/>
              <a:t>Las apps, incluyendo hojas e historias, se pueden </a:t>
            </a:r>
            <a:r>
              <a:rPr lang="es-ES" dirty="0" smtClean="0"/>
              <a:t>publicar en los </a:t>
            </a:r>
            <a:r>
              <a:rPr lang="es-ES" dirty="0" err="1" smtClean="0"/>
              <a:t>streams</a:t>
            </a:r>
            <a:r>
              <a:rPr lang="es-ES" dirty="0" smtClean="0"/>
              <a:t>.</a:t>
            </a:r>
          </a:p>
          <a:p>
            <a:endParaRPr lang="es-ES" dirty="0" smtClean="0"/>
          </a:p>
          <a:p>
            <a:r>
              <a:rPr lang="es-ES" dirty="0" smtClean="0"/>
              <a:t>Se pueden </a:t>
            </a:r>
            <a:r>
              <a:rPr lang="es-ES" dirty="0"/>
              <a:t>publicar hojas e historias adicionales como parte de una app que ya esté publicada. </a:t>
            </a:r>
            <a:endParaRPr lang="es-ES" dirty="0" smtClean="0"/>
          </a:p>
          <a:p>
            <a:pPr lvl="2"/>
            <a:r>
              <a:rPr lang="es-ES" dirty="0" smtClean="0"/>
              <a:t>Dependerá de los derechos </a:t>
            </a:r>
            <a:r>
              <a:rPr lang="es-ES" dirty="0"/>
              <a:t>de </a:t>
            </a:r>
            <a:r>
              <a:rPr lang="es-ES" dirty="0" smtClean="0"/>
              <a:t>acceso del usuario.</a:t>
            </a:r>
          </a:p>
          <a:p>
            <a:pPr lvl="2"/>
            <a:endParaRPr lang="es-ES" dirty="0"/>
          </a:p>
          <a:p>
            <a:pPr lvl="1"/>
            <a:r>
              <a:rPr lang="es-ES" dirty="0" smtClean="0"/>
              <a:t>Al publicar una app:</a:t>
            </a:r>
          </a:p>
          <a:p>
            <a:pPr lvl="2"/>
            <a:r>
              <a:rPr lang="es-ES" dirty="0" smtClean="0"/>
              <a:t>Las hojas e historias quedan disponibles para otros usuarios que tengan acceso al </a:t>
            </a:r>
            <a:r>
              <a:rPr lang="es-ES" dirty="0" err="1" smtClean="0"/>
              <a:t>stream</a:t>
            </a:r>
            <a:r>
              <a:rPr lang="es-ES" dirty="0" smtClean="0"/>
              <a:t> donde está publicada la app.</a:t>
            </a:r>
          </a:p>
          <a:p>
            <a:pPr lvl="2"/>
            <a:r>
              <a:rPr lang="es-ES" dirty="0" smtClean="0"/>
              <a:t>La app queda bloqueada:</a:t>
            </a:r>
          </a:p>
          <a:p>
            <a:pPr lvl="3"/>
            <a:r>
              <a:rPr lang="es-ES" dirty="0" smtClean="0"/>
              <a:t>Otros usuarios no pueden editar sus hojas e historias.</a:t>
            </a:r>
          </a:p>
          <a:p>
            <a:pPr lvl="2"/>
            <a:r>
              <a:rPr lang="es-ES" dirty="0" smtClean="0"/>
              <a:t>Si se dispone de derechos pueden añadir hojas/historias privadas.</a:t>
            </a:r>
          </a:p>
          <a:p>
            <a:pPr lvl="2"/>
            <a:r>
              <a:rPr lang="es-ES" dirty="0" smtClean="0"/>
              <a:t>Sólo los elementos maestros y los gráficos estarán disponibles, en el panel de la librería, al editar las hojas privadas.</a:t>
            </a:r>
          </a:p>
          <a:p>
            <a:pPr lvl="2"/>
            <a:endParaRPr lang="es-ES" dirty="0"/>
          </a:p>
          <a:p>
            <a:pPr lvl="1"/>
            <a:r>
              <a:rPr lang="es-ES" dirty="0" smtClean="0"/>
              <a:t>Las aplicaciones se publican desde QMC.</a:t>
            </a:r>
            <a:endParaRPr lang="es-ES" dirty="0"/>
          </a:p>
        </p:txBody>
      </p:sp>
    </p:spTree>
    <p:extLst>
      <p:ext uri="{BB962C8B-B14F-4D97-AF65-F5344CB8AC3E}">
        <p14:creationId xmlns:p14="http://schemas.microsoft.com/office/powerpoint/2010/main" val="30209849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Autorización y acceso</a:t>
            </a:r>
            <a:endParaRPr lang="es-ES" dirty="0"/>
          </a:p>
        </p:txBody>
      </p:sp>
      <p:sp>
        <p:nvSpPr>
          <p:cNvPr id="3" name="2 Marcador de texto"/>
          <p:cNvSpPr>
            <a:spLocks noGrp="1"/>
          </p:cNvSpPr>
          <p:nvPr>
            <p:ph type="body" sz="quarter" idx="10"/>
          </p:nvPr>
        </p:nvSpPr>
        <p:spPr>
          <a:xfrm>
            <a:off x="481012" y="1971675"/>
            <a:ext cx="8224838" cy="4154984"/>
          </a:xfrm>
        </p:spPr>
        <p:txBody>
          <a:bodyPr/>
          <a:lstStyle/>
          <a:p>
            <a:r>
              <a:rPr lang="es-ES" dirty="0" smtClean="0"/>
              <a:t>Los derechos de acceso limitan lo que podemos ver y hacer en </a:t>
            </a:r>
            <a:r>
              <a:rPr lang="es-ES" dirty="0" err="1" smtClean="0"/>
              <a:t>Qlik</a:t>
            </a:r>
            <a:r>
              <a:rPr lang="es-ES" dirty="0" smtClean="0"/>
              <a:t> </a:t>
            </a:r>
            <a:r>
              <a:rPr lang="es-ES" dirty="0" err="1" smtClean="0"/>
              <a:t>Sense</a:t>
            </a:r>
            <a:r>
              <a:rPr lang="es-ES" dirty="0" smtClean="0"/>
              <a:t>.</a:t>
            </a:r>
          </a:p>
          <a:p>
            <a:endParaRPr lang="es-ES" dirty="0"/>
          </a:p>
          <a:p>
            <a:r>
              <a:rPr lang="es-ES" dirty="0" smtClean="0"/>
              <a:t>Por </a:t>
            </a:r>
            <a:r>
              <a:rPr lang="es-ES" dirty="0"/>
              <a:t>defecto, por ejemplo:</a:t>
            </a:r>
          </a:p>
          <a:p>
            <a:pPr lvl="2"/>
            <a:r>
              <a:rPr lang="es-ES" dirty="0"/>
              <a:t>Sólo el propietario de una app no publicada puede verla.</a:t>
            </a:r>
          </a:p>
          <a:p>
            <a:pPr lvl="2"/>
            <a:r>
              <a:rPr lang="es-ES" dirty="0"/>
              <a:t>Una app no puede modificarse una vez que ha sido publicada.</a:t>
            </a:r>
          </a:p>
          <a:p>
            <a:pPr lvl="2"/>
            <a:r>
              <a:rPr lang="es-ES" dirty="0"/>
              <a:t>Únicamente los usuarios con acceso a un stream pueden ver las apps de dicho </a:t>
            </a:r>
            <a:r>
              <a:rPr lang="es-ES" dirty="0" err="1"/>
              <a:t>stream</a:t>
            </a:r>
            <a:r>
              <a:rPr lang="es-ES" dirty="0" smtClean="0"/>
              <a:t>.</a:t>
            </a:r>
          </a:p>
          <a:p>
            <a:pPr lvl="2"/>
            <a:endParaRPr lang="es-ES" dirty="0"/>
          </a:p>
          <a:p>
            <a:r>
              <a:rPr lang="es-ES" dirty="0"/>
              <a:t>Esto significa que podrá ver determinadas partes de la interfaz de usuario o realizar algunas acciones sólo cuando la app esté en un determinado estado o cuando se le haya concedido acceso</a:t>
            </a:r>
            <a:r>
              <a:rPr lang="es-ES" dirty="0" smtClean="0"/>
              <a:t>.</a:t>
            </a:r>
          </a:p>
          <a:p>
            <a:endParaRPr lang="es-ES" dirty="0"/>
          </a:p>
          <a:p>
            <a:r>
              <a:rPr lang="es-ES" dirty="0"/>
              <a:t>Su administrador del sistema Qlik Sense es </a:t>
            </a:r>
            <a:r>
              <a:rPr lang="es-ES" dirty="0" smtClean="0"/>
              <a:t>quien lo </a:t>
            </a:r>
            <a:r>
              <a:rPr lang="es-ES" dirty="0"/>
              <a:t>controla </a:t>
            </a:r>
            <a:r>
              <a:rPr lang="es-ES" dirty="0" smtClean="0"/>
              <a:t>a través del QMC.</a:t>
            </a:r>
            <a:endParaRPr lang="es-ES" dirty="0"/>
          </a:p>
          <a:p>
            <a:endParaRPr lang="es-ES" dirty="0"/>
          </a:p>
        </p:txBody>
      </p:sp>
    </p:spTree>
    <p:extLst>
      <p:ext uri="{BB962C8B-B14F-4D97-AF65-F5344CB8AC3E}">
        <p14:creationId xmlns:p14="http://schemas.microsoft.com/office/powerpoint/2010/main" val="42637651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39914" y="2823621"/>
            <a:ext cx="5524500" cy="1231106"/>
          </a:xfrm>
        </p:spPr>
        <p:txBody>
          <a:bodyPr/>
          <a:lstStyle/>
          <a:p>
            <a:r>
              <a:rPr lang="en-US" dirty="0" err="1" smtClean="0"/>
              <a:t>Trabajar</a:t>
            </a:r>
            <a:r>
              <a:rPr lang="en-US" dirty="0" smtClean="0"/>
              <a:t> con </a:t>
            </a:r>
            <a:r>
              <a:rPr lang="en-US" dirty="0" err="1" smtClean="0"/>
              <a:t>Qlik</a:t>
            </a:r>
            <a:r>
              <a:rPr lang="en-US" dirty="0"/>
              <a:t> </a:t>
            </a:r>
            <a:r>
              <a:rPr lang="en-US" dirty="0" smtClean="0"/>
              <a:t>Sense</a:t>
            </a:r>
            <a:endParaRPr lang="en-US" dirty="0"/>
          </a:p>
        </p:txBody>
      </p:sp>
    </p:spTree>
    <p:extLst>
      <p:ext uri="{BB962C8B-B14F-4D97-AF65-F5344CB8AC3E}">
        <p14:creationId xmlns:p14="http://schemas.microsoft.com/office/powerpoint/2010/main" val="33448483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Interfaz usuario - </a:t>
            </a:r>
            <a:r>
              <a:rPr lang="es-ES" dirty="0" err="1" smtClean="0"/>
              <a:t>Qlik</a:t>
            </a:r>
            <a:endParaRPr lang="es-ES" dirty="0"/>
          </a:p>
        </p:txBody>
      </p:sp>
      <p:sp>
        <p:nvSpPr>
          <p:cNvPr id="5" name="4 Marcador de texto"/>
          <p:cNvSpPr>
            <a:spLocks noGrp="1"/>
          </p:cNvSpPr>
          <p:nvPr>
            <p:ph type="body" sz="quarter" idx="13"/>
          </p:nvPr>
        </p:nvSpPr>
        <p:spPr/>
        <p:txBody>
          <a:bodyPr/>
          <a:lstStyle/>
          <a:p>
            <a:r>
              <a:rPr lang="es-ES" dirty="0" smtClean="0"/>
              <a:t>Diagrama</a:t>
            </a:r>
            <a:endParaRPr lang="es-ES" dirty="0"/>
          </a:p>
        </p:txBody>
      </p:sp>
      <p:pic>
        <p:nvPicPr>
          <p:cNvPr id="6" name="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619" y="1751808"/>
            <a:ext cx="6496767" cy="4506488"/>
          </a:xfrm>
          <a:prstGeom prst="rect">
            <a:avLst/>
          </a:prstGeom>
        </p:spPr>
      </p:pic>
    </p:spTree>
    <p:extLst>
      <p:ext uri="{BB962C8B-B14F-4D97-AF65-F5344CB8AC3E}">
        <p14:creationId xmlns:p14="http://schemas.microsoft.com/office/powerpoint/2010/main" val="32995381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El centro de control</a:t>
            </a:r>
            <a:endParaRPr lang="es-ES" dirty="0"/>
          </a:p>
        </p:txBody>
      </p:sp>
      <p:sp>
        <p:nvSpPr>
          <p:cNvPr id="3" name="2 Marcador de texto"/>
          <p:cNvSpPr>
            <a:spLocks noGrp="1"/>
          </p:cNvSpPr>
          <p:nvPr>
            <p:ph type="body" sz="quarter" idx="10"/>
          </p:nvPr>
        </p:nvSpPr>
        <p:spPr>
          <a:xfrm>
            <a:off x="481013" y="1698542"/>
            <a:ext cx="8224838" cy="1384995"/>
          </a:xfrm>
        </p:spPr>
        <p:txBody>
          <a:bodyPr/>
          <a:lstStyle/>
          <a:p>
            <a:r>
              <a:rPr lang="es-ES" dirty="0" smtClean="0"/>
              <a:t>Al abrir </a:t>
            </a:r>
            <a:r>
              <a:rPr lang="es-ES" dirty="0" err="1" smtClean="0"/>
              <a:t>Qlik</a:t>
            </a:r>
            <a:r>
              <a:rPr lang="es-ES" dirty="0" smtClean="0"/>
              <a:t> </a:t>
            </a:r>
            <a:r>
              <a:rPr lang="es-ES" dirty="0" err="1" smtClean="0"/>
              <a:t>Sense</a:t>
            </a:r>
            <a:r>
              <a:rPr lang="es-ES" dirty="0" smtClean="0"/>
              <a:t>, lo primero que encontramos es el centro de control.</a:t>
            </a:r>
          </a:p>
          <a:p>
            <a:endParaRPr lang="es-ES" dirty="0"/>
          </a:p>
          <a:p>
            <a:r>
              <a:rPr lang="es-ES" dirty="0" smtClean="0"/>
              <a:t>Lugar en el que se encuentran todas las apps, para las que se posee derechos de acceso, organizadas en sus correspondientes </a:t>
            </a:r>
            <a:r>
              <a:rPr lang="es-ES" dirty="0" err="1" smtClean="0"/>
              <a:t>streams</a:t>
            </a:r>
            <a:r>
              <a:rPr lang="es-ES" dirty="0" smtClean="0"/>
              <a:t>.</a:t>
            </a:r>
          </a:p>
          <a:p>
            <a:pPr lvl="2"/>
            <a:r>
              <a:rPr lang="es-ES" dirty="0" smtClean="0"/>
              <a:t>Nuestras propias apps se encuentran en el </a:t>
            </a:r>
            <a:r>
              <a:rPr lang="es-ES" dirty="0" err="1" smtClean="0"/>
              <a:t>stream</a:t>
            </a:r>
            <a:r>
              <a:rPr lang="es-ES" dirty="0" smtClean="0"/>
              <a:t> “Mi trabajo”.</a:t>
            </a:r>
            <a:endParaRPr lang="es-ES" dirty="0"/>
          </a:p>
        </p:txBody>
      </p:sp>
      <p:pic>
        <p:nvPicPr>
          <p:cNvPr id="5" name="4 Imagen"/>
          <p:cNvPicPr>
            <a:picLocks noChangeAspect="1"/>
          </p:cNvPicPr>
          <p:nvPr/>
        </p:nvPicPr>
        <p:blipFill rotWithShape="1">
          <a:blip r:embed="rId2">
            <a:extLst>
              <a:ext uri="{28A0092B-C50C-407E-A947-70E740481C1C}">
                <a14:useLocalDpi xmlns:a14="http://schemas.microsoft.com/office/drawing/2010/main" val="0"/>
              </a:ext>
            </a:extLst>
          </a:blip>
          <a:srcRect b="41228"/>
          <a:stretch/>
        </p:blipFill>
        <p:spPr>
          <a:xfrm>
            <a:off x="1036548" y="3637692"/>
            <a:ext cx="6857143" cy="2406848"/>
          </a:xfrm>
          <a:prstGeom prst="rect">
            <a:avLst/>
          </a:prstGeom>
        </p:spPr>
      </p:pic>
    </p:spTree>
    <p:extLst>
      <p:ext uri="{BB962C8B-B14F-4D97-AF65-F5344CB8AC3E}">
        <p14:creationId xmlns:p14="http://schemas.microsoft.com/office/powerpoint/2010/main" val="19172407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Crear una nueva app</a:t>
            </a:r>
            <a:endParaRPr lang="es-ES" dirty="0"/>
          </a:p>
        </p:txBody>
      </p:sp>
      <p:sp>
        <p:nvSpPr>
          <p:cNvPr id="3" name="2 Marcador de texto"/>
          <p:cNvSpPr>
            <a:spLocks noGrp="1"/>
          </p:cNvSpPr>
          <p:nvPr>
            <p:ph type="body" sz="quarter" idx="10"/>
          </p:nvPr>
        </p:nvSpPr>
        <p:spPr>
          <a:xfrm>
            <a:off x="481013" y="1294782"/>
            <a:ext cx="8224838" cy="5262979"/>
          </a:xfrm>
        </p:spPr>
        <p:txBody>
          <a:bodyPr/>
          <a:lstStyle/>
          <a:p>
            <a:r>
              <a:rPr lang="es-ES" dirty="0" smtClean="0"/>
              <a:t>La creación de una app desde cero requiere de los siguientes pasos básicos:</a:t>
            </a:r>
          </a:p>
          <a:p>
            <a:pPr lvl="2"/>
            <a:endParaRPr lang="es-ES" dirty="0"/>
          </a:p>
          <a:p>
            <a:pPr lvl="2"/>
            <a:r>
              <a:rPr lang="es-ES" dirty="0" smtClean="0"/>
              <a:t>1. Crear una app vacía.</a:t>
            </a:r>
          </a:p>
          <a:p>
            <a:pPr lvl="2"/>
            <a:endParaRPr lang="es-ES" dirty="0"/>
          </a:p>
          <a:p>
            <a:pPr lvl="2"/>
            <a:r>
              <a:rPr lang="es-ES" dirty="0" smtClean="0"/>
              <a:t>2. Cargar datos en la nueva app.</a:t>
            </a:r>
          </a:p>
          <a:p>
            <a:pPr lvl="3"/>
            <a:r>
              <a:rPr lang="es-ES" dirty="0" smtClean="0"/>
              <a:t>2.1.- Comprobar el modelo de datos cargado. </a:t>
            </a:r>
          </a:p>
          <a:p>
            <a:pPr lvl="2"/>
            <a:endParaRPr lang="es-ES" dirty="0"/>
          </a:p>
          <a:p>
            <a:pPr lvl="2"/>
            <a:r>
              <a:rPr lang="es-ES" dirty="0" smtClean="0"/>
              <a:t>3. Añadir visualizaciones para mostrar los datos.</a:t>
            </a:r>
          </a:p>
          <a:p>
            <a:pPr lvl="2"/>
            <a:endParaRPr lang="es-ES" dirty="0"/>
          </a:p>
          <a:p>
            <a:pPr lvl="1"/>
            <a:r>
              <a:rPr lang="es-ES" dirty="0" smtClean="0"/>
              <a:t>Para crear una aplicación más avanzada se puede:</a:t>
            </a:r>
          </a:p>
          <a:p>
            <a:pPr lvl="2"/>
            <a:endParaRPr lang="es-ES" dirty="0"/>
          </a:p>
          <a:p>
            <a:pPr lvl="2"/>
            <a:r>
              <a:rPr lang="es-ES" dirty="0" smtClean="0"/>
              <a:t>Crear una estructura añadiendo hojas con propósitos específicos.</a:t>
            </a:r>
          </a:p>
          <a:p>
            <a:pPr lvl="2"/>
            <a:endParaRPr lang="es-ES" dirty="0"/>
          </a:p>
          <a:p>
            <a:pPr lvl="2"/>
            <a:r>
              <a:rPr lang="es-ES" dirty="0" smtClean="0"/>
              <a:t>Crear elementos reutilizables (trabajar con elementos maestros).</a:t>
            </a:r>
          </a:p>
          <a:p>
            <a:pPr lvl="2"/>
            <a:endParaRPr lang="es-ES" dirty="0"/>
          </a:p>
          <a:p>
            <a:pPr lvl="2"/>
            <a:r>
              <a:rPr lang="es-ES" dirty="0" smtClean="0"/>
              <a:t>Incluir marcadores para conclusiones importantes.</a:t>
            </a:r>
          </a:p>
          <a:p>
            <a:pPr lvl="2"/>
            <a:endParaRPr lang="es-ES" dirty="0"/>
          </a:p>
          <a:p>
            <a:pPr lvl="2"/>
            <a:r>
              <a:rPr lang="es-ES" dirty="0" smtClean="0"/>
              <a:t>Añadir descripciones a las apps y a las hojas para facilitar la comprensión del resto de usuarios.</a:t>
            </a:r>
            <a:endParaRPr lang="es-ES" dirty="0"/>
          </a:p>
        </p:txBody>
      </p:sp>
    </p:spTree>
    <p:extLst>
      <p:ext uri="{BB962C8B-B14F-4D97-AF65-F5344CB8AC3E}">
        <p14:creationId xmlns:p14="http://schemas.microsoft.com/office/powerpoint/2010/main" val="11172386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Crear una nueva app</a:t>
            </a:r>
            <a:endParaRPr lang="es-ES" dirty="0"/>
          </a:p>
        </p:txBody>
      </p:sp>
      <p:sp>
        <p:nvSpPr>
          <p:cNvPr id="3" name="2 Marcador de texto"/>
          <p:cNvSpPr>
            <a:spLocks noGrp="1"/>
          </p:cNvSpPr>
          <p:nvPr>
            <p:ph type="body" sz="quarter" idx="10"/>
          </p:nvPr>
        </p:nvSpPr>
        <p:spPr>
          <a:xfrm>
            <a:off x="481013" y="1746044"/>
            <a:ext cx="8224838" cy="4431983"/>
          </a:xfrm>
        </p:spPr>
        <p:txBody>
          <a:bodyPr/>
          <a:lstStyle/>
          <a:p>
            <a:r>
              <a:rPr lang="es-ES" dirty="0" smtClean="0"/>
              <a:t>Una vez mostrados los conceptos básicos, el siguiente paso es generar nuestra propia </a:t>
            </a:r>
            <a:r>
              <a:rPr lang="es-ES" dirty="0" smtClean="0"/>
              <a:t>aplicación.</a:t>
            </a:r>
            <a:endParaRPr lang="es-ES" dirty="0" smtClean="0"/>
          </a:p>
          <a:p>
            <a:endParaRPr lang="es-ES" dirty="0" smtClean="0"/>
          </a:p>
          <a:p>
            <a:r>
              <a:rPr lang="es-ES" dirty="0" smtClean="0"/>
              <a:t>Para ello es recomendable seguir el siguiente tutorial:</a:t>
            </a:r>
          </a:p>
          <a:p>
            <a:pPr lvl="2"/>
            <a:r>
              <a:rPr lang="es-ES" dirty="0" smtClean="0"/>
              <a:t>Contiene tanto un manual en </a:t>
            </a:r>
            <a:r>
              <a:rPr lang="es-ES" dirty="0" err="1" smtClean="0"/>
              <a:t>pdf</a:t>
            </a:r>
            <a:r>
              <a:rPr lang="es-ES" dirty="0" smtClean="0"/>
              <a:t> como todos los ficheros necesarios para construir una aplicación completa.</a:t>
            </a:r>
          </a:p>
          <a:p>
            <a:pPr lvl="2"/>
            <a:endParaRPr lang="es-ES" dirty="0"/>
          </a:p>
          <a:p>
            <a:pPr lvl="2"/>
            <a:r>
              <a:rPr lang="es-ES" dirty="0" smtClean="0"/>
              <a:t>Para más información sobre el tutorial adjunto:</a:t>
            </a:r>
          </a:p>
          <a:p>
            <a:pPr lvl="3"/>
            <a:r>
              <a:rPr lang="es-ES" dirty="0">
                <a:hlinkClick r:id="rId3"/>
              </a:rPr>
              <a:t>https://</a:t>
            </a:r>
            <a:r>
              <a:rPr lang="es-ES" dirty="0" smtClean="0">
                <a:hlinkClick r:id="rId3"/>
              </a:rPr>
              <a:t>community.qlik.com/docs/DOC-7734</a:t>
            </a:r>
            <a:endParaRPr lang="es-ES" dirty="0" smtClean="0"/>
          </a:p>
          <a:p>
            <a:pPr lvl="3"/>
            <a:endParaRPr lang="es-ES" dirty="0"/>
          </a:p>
          <a:p>
            <a:pPr lvl="2"/>
            <a:r>
              <a:rPr lang="es-ES" dirty="0" smtClean="0"/>
              <a:t>Contenido:</a:t>
            </a:r>
            <a:endParaRPr lang="es-ES" dirty="0" smtClean="0"/>
          </a:p>
          <a:p>
            <a:pPr lvl="3"/>
            <a:r>
              <a:rPr lang="en-US" dirty="0" err="1" smtClean="0"/>
              <a:t>Carga</a:t>
            </a:r>
            <a:r>
              <a:rPr lang="en-US" dirty="0" smtClean="0"/>
              <a:t> de </a:t>
            </a:r>
            <a:r>
              <a:rPr lang="en-US" dirty="0" err="1" smtClean="0"/>
              <a:t>datos</a:t>
            </a:r>
            <a:r>
              <a:rPr lang="en-US" dirty="0" smtClean="0"/>
              <a:t> </a:t>
            </a:r>
            <a:r>
              <a:rPr lang="en-US" dirty="0" err="1" smtClean="0"/>
              <a:t>desde</a:t>
            </a:r>
            <a:r>
              <a:rPr lang="en-US" dirty="0" smtClean="0"/>
              <a:t> </a:t>
            </a:r>
            <a:r>
              <a:rPr lang="en-US" dirty="0" err="1" smtClean="0"/>
              <a:t>ficheros</a:t>
            </a:r>
            <a:r>
              <a:rPr lang="en-US" dirty="0" smtClean="0"/>
              <a:t>: </a:t>
            </a:r>
            <a:r>
              <a:rPr lang="en-US" dirty="0" err="1" smtClean="0"/>
              <a:t>renombrado</a:t>
            </a:r>
            <a:r>
              <a:rPr lang="en-US" dirty="0" smtClean="0"/>
              <a:t> y </a:t>
            </a:r>
            <a:r>
              <a:rPr lang="en-US" dirty="0" err="1" smtClean="0"/>
              <a:t>editado</a:t>
            </a:r>
            <a:r>
              <a:rPr lang="en-US" dirty="0" smtClean="0"/>
              <a:t> de </a:t>
            </a:r>
            <a:r>
              <a:rPr lang="en-US" dirty="0" err="1" smtClean="0"/>
              <a:t>datos</a:t>
            </a:r>
            <a:r>
              <a:rPr lang="en-US" dirty="0" smtClean="0"/>
              <a:t>.</a:t>
            </a:r>
          </a:p>
          <a:p>
            <a:pPr lvl="3"/>
            <a:r>
              <a:rPr lang="en-US" dirty="0" err="1" smtClean="0"/>
              <a:t>Creación</a:t>
            </a:r>
            <a:r>
              <a:rPr lang="en-US" dirty="0" smtClean="0"/>
              <a:t> de </a:t>
            </a:r>
            <a:r>
              <a:rPr lang="en-US" dirty="0" err="1" smtClean="0"/>
              <a:t>visualizaciones</a:t>
            </a:r>
            <a:r>
              <a:rPr lang="en-US" dirty="0" smtClean="0"/>
              <a:t>: </a:t>
            </a:r>
            <a:r>
              <a:rPr lang="en-US" dirty="0" err="1" smtClean="0"/>
              <a:t>gráficos</a:t>
            </a:r>
            <a:r>
              <a:rPr lang="en-US" dirty="0" smtClean="0"/>
              <a:t>, </a:t>
            </a:r>
            <a:r>
              <a:rPr lang="en-US" dirty="0" err="1" smtClean="0"/>
              <a:t>tablas</a:t>
            </a:r>
            <a:r>
              <a:rPr lang="en-US" dirty="0" smtClean="0"/>
              <a:t>, </a:t>
            </a:r>
            <a:r>
              <a:rPr lang="en-US" dirty="0" err="1" smtClean="0"/>
              <a:t>filtros</a:t>
            </a:r>
            <a:r>
              <a:rPr lang="en-US" dirty="0" smtClean="0"/>
              <a:t>, </a:t>
            </a:r>
            <a:r>
              <a:rPr lang="en-US" dirty="0" err="1" smtClean="0"/>
              <a:t>texto</a:t>
            </a:r>
            <a:r>
              <a:rPr lang="en-US" dirty="0" smtClean="0"/>
              <a:t>…</a:t>
            </a:r>
          </a:p>
          <a:p>
            <a:pPr lvl="3"/>
            <a:r>
              <a:rPr lang="en-US" dirty="0" err="1" smtClean="0"/>
              <a:t>Uso</a:t>
            </a:r>
            <a:r>
              <a:rPr lang="en-US" dirty="0" smtClean="0"/>
              <a:t> de </a:t>
            </a:r>
            <a:r>
              <a:rPr lang="en-US" dirty="0" err="1" smtClean="0"/>
              <a:t>elementos</a:t>
            </a:r>
            <a:r>
              <a:rPr lang="en-US" dirty="0" smtClean="0"/>
              <a:t> maestros.</a:t>
            </a:r>
          </a:p>
          <a:p>
            <a:pPr lvl="3"/>
            <a:r>
              <a:rPr lang="en-US" dirty="0" err="1" smtClean="0"/>
              <a:t>Modelo</a:t>
            </a:r>
            <a:r>
              <a:rPr lang="en-US" dirty="0" smtClean="0"/>
              <a:t> de </a:t>
            </a:r>
            <a:r>
              <a:rPr lang="en-US" dirty="0" err="1" smtClean="0"/>
              <a:t>datos</a:t>
            </a:r>
            <a:r>
              <a:rPr lang="en-US" dirty="0" smtClean="0"/>
              <a:t>.</a:t>
            </a:r>
          </a:p>
          <a:p>
            <a:pPr lvl="3"/>
            <a:r>
              <a:rPr lang="en-US" dirty="0" err="1" smtClean="0"/>
              <a:t>Mejora</a:t>
            </a:r>
            <a:r>
              <a:rPr lang="en-US" dirty="0" smtClean="0"/>
              <a:t> de las </a:t>
            </a:r>
            <a:r>
              <a:rPr lang="en-US" dirty="0" err="1" smtClean="0"/>
              <a:t>visualizaciones</a:t>
            </a:r>
            <a:r>
              <a:rPr lang="en-US" dirty="0" smtClean="0"/>
              <a:t> (</a:t>
            </a:r>
            <a:r>
              <a:rPr lang="en-US" dirty="0" err="1" smtClean="0"/>
              <a:t>modificación</a:t>
            </a:r>
            <a:r>
              <a:rPr lang="en-US" dirty="0" smtClean="0"/>
              <a:t> del </a:t>
            </a:r>
            <a:r>
              <a:rPr lang="en-US" dirty="0" err="1" smtClean="0"/>
              <a:t>aspecto</a:t>
            </a:r>
            <a:r>
              <a:rPr lang="en-US" dirty="0" smtClean="0"/>
              <a:t>).</a:t>
            </a:r>
            <a:endParaRPr lang="es-ES" dirty="0"/>
          </a:p>
        </p:txBody>
      </p:sp>
      <p:sp>
        <p:nvSpPr>
          <p:cNvPr id="4" name="3 Marcador de texto"/>
          <p:cNvSpPr>
            <a:spLocks noGrp="1"/>
          </p:cNvSpPr>
          <p:nvPr>
            <p:ph type="body" sz="quarter" idx="13"/>
          </p:nvPr>
        </p:nvSpPr>
        <p:spPr/>
        <p:txBody>
          <a:bodyPr/>
          <a:lstStyle/>
          <a:p>
            <a:r>
              <a:rPr lang="es-ES" dirty="0" smtClean="0"/>
              <a:t>Tutorial</a:t>
            </a:r>
            <a:endParaRPr lang="es-ES" dirty="0"/>
          </a:p>
        </p:txBody>
      </p:sp>
      <p:graphicFrame>
        <p:nvGraphicFramePr>
          <p:cNvPr id="5" name="4 Objeto"/>
          <p:cNvGraphicFramePr>
            <a:graphicFrameLocks noChangeAspect="1"/>
          </p:cNvGraphicFramePr>
          <p:nvPr>
            <p:extLst>
              <p:ext uri="{D42A27DB-BD31-4B8C-83A1-F6EECF244321}">
                <p14:modId xmlns:p14="http://schemas.microsoft.com/office/powerpoint/2010/main" val="2326975253"/>
              </p:ext>
            </p:extLst>
          </p:nvPr>
        </p:nvGraphicFramePr>
        <p:xfrm>
          <a:off x="6644884" y="3584864"/>
          <a:ext cx="1030287" cy="685800"/>
        </p:xfrm>
        <a:graphic>
          <a:graphicData uri="http://schemas.openxmlformats.org/presentationml/2006/ole">
            <mc:AlternateContent xmlns:mc="http://schemas.openxmlformats.org/markup-compatibility/2006">
              <mc:Choice xmlns:v="urn:schemas-microsoft-com:vml" Requires="v">
                <p:oleObj spid="_x0000_s1034" name="Objeto empaquetador del shell" showAsIcon="1" r:id="rId4" imgW="1029600" imgH="685440" progId="Package">
                  <p:embed/>
                </p:oleObj>
              </mc:Choice>
              <mc:Fallback>
                <p:oleObj name="Objeto empaquetador del shell" showAsIcon="1" r:id="rId4" imgW="1029600" imgH="685440" progId="Package">
                  <p:embed/>
                  <p:pic>
                    <p:nvPicPr>
                      <p:cNvPr id="0" name=""/>
                      <p:cNvPicPr/>
                      <p:nvPr/>
                    </p:nvPicPr>
                    <p:blipFill>
                      <a:blip r:embed="rId5"/>
                      <a:stretch>
                        <a:fillRect/>
                      </a:stretch>
                    </p:blipFill>
                    <p:spPr>
                      <a:xfrm>
                        <a:off x="6644884" y="3584864"/>
                        <a:ext cx="1030287" cy="685800"/>
                      </a:xfrm>
                      <a:prstGeom prst="rect">
                        <a:avLst/>
                      </a:prstGeom>
                    </p:spPr>
                  </p:pic>
                </p:oleObj>
              </mc:Fallback>
            </mc:AlternateContent>
          </a:graphicData>
        </a:graphic>
      </p:graphicFrame>
    </p:spTree>
    <p:extLst>
      <p:ext uri="{BB962C8B-B14F-4D97-AF65-F5344CB8AC3E}">
        <p14:creationId xmlns:p14="http://schemas.microsoft.com/office/powerpoint/2010/main" val="6558642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1839088" y="2885044"/>
            <a:ext cx="5511800" cy="615553"/>
          </a:xfrm>
        </p:spPr>
        <p:txBody>
          <a:bodyPr/>
          <a:lstStyle/>
          <a:p>
            <a:r>
              <a:rPr lang="es-ES" dirty="0" smtClean="0"/>
              <a:t>Referencias</a:t>
            </a:r>
            <a:endParaRPr lang="es-ES" dirty="0"/>
          </a:p>
        </p:txBody>
      </p:sp>
    </p:spTree>
    <p:extLst>
      <p:ext uri="{BB962C8B-B14F-4D97-AF65-F5344CB8AC3E}">
        <p14:creationId xmlns:p14="http://schemas.microsoft.com/office/powerpoint/2010/main" val="13458033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9"/>
          </p:nvPr>
        </p:nvSpPr>
        <p:spPr>
          <a:xfrm>
            <a:off x="452679" y="1909681"/>
            <a:ext cx="7218982" cy="2492990"/>
          </a:xfrm>
        </p:spPr>
        <p:txBody>
          <a:bodyPr/>
          <a:lstStyle/>
          <a:p>
            <a:pPr lvl="0">
              <a:spcAft>
                <a:spcPct val="0"/>
              </a:spcAft>
              <a:buSzPct val="120000"/>
              <a:defRPr/>
            </a:pPr>
            <a:r>
              <a:rPr lang="en-US" dirty="0" err="1" smtClean="0"/>
              <a:t>Qué</a:t>
            </a:r>
            <a:r>
              <a:rPr lang="en-US" dirty="0" smtClean="0"/>
              <a:t> </a:t>
            </a:r>
            <a:r>
              <a:rPr lang="en-US" dirty="0" err="1" smtClean="0"/>
              <a:t>es</a:t>
            </a:r>
            <a:r>
              <a:rPr lang="en-US" dirty="0" smtClean="0"/>
              <a:t> </a:t>
            </a:r>
            <a:r>
              <a:rPr lang="en-US" dirty="0" err="1" smtClean="0"/>
              <a:t>Qlik</a:t>
            </a:r>
            <a:r>
              <a:rPr lang="en-US" dirty="0" smtClean="0"/>
              <a:t> Sense</a:t>
            </a:r>
          </a:p>
          <a:p>
            <a:pPr lvl="0">
              <a:spcAft>
                <a:spcPct val="0"/>
              </a:spcAft>
              <a:defRPr/>
            </a:pPr>
            <a:endParaRPr lang="en-US" dirty="0" smtClean="0"/>
          </a:p>
          <a:p>
            <a:pPr lvl="0">
              <a:spcAft>
                <a:spcPct val="0"/>
              </a:spcAft>
              <a:buSzPct val="120000"/>
              <a:defRPr/>
            </a:pPr>
            <a:r>
              <a:rPr lang="en-US" dirty="0" err="1" smtClean="0"/>
              <a:t>Conceptos</a:t>
            </a:r>
            <a:r>
              <a:rPr lang="en-US" dirty="0" smtClean="0"/>
              <a:t> </a:t>
            </a:r>
            <a:r>
              <a:rPr lang="en-US" dirty="0" err="1" smtClean="0"/>
              <a:t>Qlik</a:t>
            </a:r>
            <a:endParaRPr lang="en-US" dirty="0" smtClean="0"/>
          </a:p>
          <a:p>
            <a:pPr lvl="0">
              <a:spcAft>
                <a:spcPct val="0"/>
              </a:spcAft>
              <a:defRPr/>
            </a:pPr>
            <a:endParaRPr lang="en-US" dirty="0" smtClean="0"/>
          </a:p>
          <a:p>
            <a:pPr lvl="0">
              <a:spcAft>
                <a:spcPct val="0"/>
              </a:spcAft>
              <a:buSzPct val="120000"/>
              <a:defRPr/>
            </a:pPr>
            <a:r>
              <a:rPr lang="en-US" dirty="0" err="1" smtClean="0"/>
              <a:t>Conceptos</a:t>
            </a:r>
            <a:r>
              <a:rPr lang="en-US" dirty="0" smtClean="0"/>
              <a:t> QMC</a:t>
            </a:r>
          </a:p>
          <a:p>
            <a:pPr lvl="0">
              <a:spcAft>
                <a:spcPct val="0"/>
              </a:spcAft>
              <a:defRPr/>
            </a:pPr>
            <a:endParaRPr lang="en-US" dirty="0" smtClean="0"/>
          </a:p>
          <a:p>
            <a:pPr lvl="0">
              <a:spcAft>
                <a:spcPct val="0"/>
              </a:spcAft>
              <a:buSzPct val="120000"/>
              <a:defRPr/>
            </a:pPr>
            <a:r>
              <a:rPr lang="en-US" dirty="0" err="1" smtClean="0"/>
              <a:t>Trabajar</a:t>
            </a:r>
            <a:r>
              <a:rPr lang="en-US" dirty="0" smtClean="0"/>
              <a:t> con </a:t>
            </a:r>
            <a:r>
              <a:rPr lang="en-US" dirty="0" err="1" smtClean="0"/>
              <a:t>Qlik</a:t>
            </a:r>
            <a:r>
              <a:rPr lang="en-US" dirty="0" smtClean="0"/>
              <a:t> </a:t>
            </a:r>
            <a:r>
              <a:rPr lang="en-US" dirty="0" smtClean="0"/>
              <a:t>Sense</a:t>
            </a:r>
          </a:p>
          <a:p>
            <a:pPr lvl="0">
              <a:spcAft>
                <a:spcPct val="0"/>
              </a:spcAft>
              <a:buSzPct val="120000"/>
              <a:defRPr/>
            </a:pPr>
            <a:endParaRPr lang="en-US" dirty="0"/>
          </a:p>
          <a:p>
            <a:pPr lvl="0">
              <a:spcAft>
                <a:spcPct val="0"/>
              </a:spcAft>
              <a:buSzPct val="120000"/>
              <a:defRPr/>
            </a:pPr>
            <a:r>
              <a:rPr lang="en-US" dirty="0" err="1" smtClean="0"/>
              <a:t>Referencias</a:t>
            </a:r>
            <a:endParaRPr lang="en-US" dirty="0" smtClean="0"/>
          </a:p>
        </p:txBody>
      </p:sp>
      <p:sp>
        <p:nvSpPr>
          <p:cNvPr id="4" name="Title 3"/>
          <p:cNvSpPr>
            <a:spLocks noGrp="1"/>
          </p:cNvSpPr>
          <p:nvPr>
            <p:ph type="title"/>
          </p:nvPr>
        </p:nvSpPr>
        <p:spPr/>
        <p:txBody>
          <a:bodyPr/>
          <a:lstStyle/>
          <a:p>
            <a:r>
              <a:rPr lang="en-US" dirty="0" err="1" smtClean="0"/>
              <a:t>Conceptos</a:t>
            </a:r>
            <a:r>
              <a:rPr lang="en-US" dirty="0" smtClean="0"/>
              <a:t> </a:t>
            </a:r>
            <a:r>
              <a:rPr lang="en-US" dirty="0" err="1" smtClean="0"/>
              <a:t>básicos</a:t>
            </a:r>
            <a:r>
              <a:rPr lang="en-US" dirty="0" smtClean="0"/>
              <a:t> </a:t>
            </a:r>
            <a:r>
              <a:rPr lang="en-US" dirty="0" err="1" smtClean="0"/>
              <a:t>Qlik</a:t>
            </a:r>
            <a:endParaRPr lang="en-US" dirty="0"/>
          </a:p>
        </p:txBody>
      </p:sp>
      <p:sp>
        <p:nvSpPr>
          <p:cNvPr id="3" name="Text Placeholder 2"/>
          <p:cNvSpPr>
            <a:spLocks noGrp="1"/>
          </p:cNvSpPr>
          <p:nvPr>
            <p:ph type="body" sz="quarter" idx="13"/>
          </p:nvPr>
        </p:nvSpPr>
        <p:spPr/>
        <p:txBody>
          <a:bodyPr/>
          <a:lstStyle/>
          <a:p>
            <a:r>
              <a:rPr lang="en-US" dirty="0" err="1" smtClean="0"/>
              <a:t>Índice</a:t>
            </a:r>
            <a:endParaRPr 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Referencias</a:t>
            </a:r>
            <a:endParaRPr lang="es-ES" dirty="0"/>
          </a:p>
        </p:txBody>
      </p:sp>
      <p:sp>
        <p:nvSpPr>
          <p:cNvPr id="3" name="2 Marcador de texto"/>
          <p:cNvSpPr>
            <a:spLocks noGrp="1"/>
          </p:cNvSpPr>
          <p:nvPr>
            <p:ph type="body" sz="quarter" idx="10"/>
          </p:nvPr>
        </p:nvSpPr>
        <p:spPr>
          <a:xfrm>
            <a:off x="469136" y="1627291"/>
            <a:ext cx="8224838" cy="4431983"/>
          </a:xfrm>
        </p:spPr>
        <p:txBody>
          <a:bodyPr/>
          <a:lstStyle/>
          <a:p>
            <a:r>
              <a:rPr lang="es-ES" dirty="0" smtClean="0"/>
              <a:t>Para ampliar información sobre </a:t>
            </a:r>
            <a:r>
              <a:rPr lang="es-ES" dirty="0" err="1" smtClean="0"/>
              <a:t>Qlik</a:t>
            </a:r>
            <a:r>
              <a:rPr lang="es-ES" dirty="0" smtClean="0"/>
              <a:t> </a:t>
            </a:r>
            <a:r>
              <a:rPr lang="es-ES" dirty="0" err="1" smtClean="0"/>
              <a:t>Sense</a:t>
            </a:r>
            <a:r>
              <a:rPr lang="es-ES" dirty="0" smtClean="0"/>
              <a:t>:</a:t>
            </a:r>
          </a:p>
          <a:p>
            <a:endParaRPr lang="es-ES" dirty="0"/>
          </a:p>
          <a:p>
            <a:pPr lvl="2"/>
            <a:r>
              <a:rPr lang="es-ES" dirty="0" smtClean="0"/>
              <a:t>Manual en línea:</a:t>
            </a:r>
          </a:p>
          <a:p>
            <a:endParaRPr lang="es-ES" dirty="0"/>
          </a:p>
          <a:p>
            <a:pPr lvl="3"/>
            <a:r>
              <a:rPr lang="es-ES" dirty="0">
                <a:hlinkClick r:id="rId2"/>
              </a:rPr>
              <a:t>https://help.qlik.com/sense/2.0/en-US/developer</a:t>
            </a:r>
            <a:r>
              <a:rPr lang="es-ES" dirty="0" smtClean="0">
                <a:hlinkClick r:id="rId2"/>
              </a:rPr>
              <a:t>/</a:t>
            </a:r>
            <a:endParaRPr lang="es-ES" dirty="0" smtClean="0"/>
          </a:p>
          <a:p>
            <a:pPr lvl="2"/>
            <a:endParaRPr lang="es-ES" dirty="0"/>
          </a:p>
          <a:p>
            <a:pPr lvl="2"/>
            <a:endParaRPr lang="es-ES" dirty="0" smtClean="0"/>
          </a:p>
          <a:p>
            <a:pPr lvl="2"/>
            <a:r>
              <a:rPr lang="es-ES" dirty="0" smtClean="0"/>
              <a:t>Videos explicativos:</a:t>
            </a:r>
          </a:p>
          <a:p>
            <a:pPr lvl="2"/>
            <a:endParaRPr lang="es-ES" dirty="0" smtClean="0"/>
          </a:p>
          <a:p>
            <a:pPr lvl="3"/>
            <a:r>
              <a:rPr lang="es-ES" dirty="0">
                <a:hlinkClick r:id="rId3"/>
              </a:rPr>
              <a:t>https://</a:t>
            </a:r>
            <a:r>
              <a:rPr lang="es-ES" dirty="0" smtClean="0">
                <a:hlinkClick r:id="rId3"/>
              </a:rPr>
              <a:t>community.qlik.com/docs/DOC-7144#qmc</a:t>
            </a:r>
            <a:endParaRPr lang="es-ES" dirty="0" smtClean="0"/>
          </a:p>
          <a:p>
            <a:pPr marL="571500" lvl="3" indent="0">
              <a:buNone/>
            </a:pPr>
            <a:endParaRPr lang="es-ES" dirty="0" smtClean="0"/>
          </a:p>
          <a:p>
            <a:pPr lvl="3"/>
            <a:endParaRPr lang="es-ES" dirty="0"/>
          </a:p>
          <a:p>
            <a:pPr lvl="2"/>
            <a:r>
              <a:rPr lang="es-ES" dirty="0" smtClean="0"/>
              <a:t>Comunidad </a:t>
            </a:r>
            <a:r>
              <a:rPr lang="es-ES" dirty="0" err="1" smtClean="0"/>
              <a:t>Qlik</a:t>
            </a:r>
            <a:endParaRPr lang="es-ES" dirty="0" smtClean="0"/>
          </a:p>
          <a:p>
            <a:pPr lvl="2"/>
            <a:endParaRPr lang="es-ES" dirty="0"/>
          </a:p>
          <a:p>
            <a:pPr lvl="3"/>
            <a:r>
              <a:rPr lang="es-ES" dirty="0">
                <a:hlinkClick r:id="rId4"/>
              </a:rPr>
              <a:t>https://</a:t>
            </a:r>
            <a:r>
              <a:rPr lang="es-ES" dirty="0" smtClean="0">
                <a:hlinkClick r:id="rId4"/>
              </a:rPr>
              <a:t>community.qlik.com</a:t>
            </a:r>
            <a:endParaRPr lang="es-ES" dirty="0" smtClean="0"/>
          </a:p>
          <a:p>
            <a:pPr lvl="2"/>
            <a:endParaRPr lang="es-ES" dirty="0"/>
          </a:p>
        </p:txBody>
      </p:sp>
    </p:spTree>
    <p:extLst>
      <p:ext uri="{BB962C8B-B14F-4D97-AF65-F5344CB8AC3E}">
        <p14:creationId xmlns:p14="http://schemas.microsoft.com/office/powerpoint/2010/main" val="23064012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4" name="Text Placeholder 3"/>
          <p:cNvSpPr>
            <a:spLocks noGrp="1"/>
          </p:cNvSpPr>
          <p:nvPr>
            <p:ph type="body" sz="quarter" idx="14"/>
          </p:nvPr>
        </p:nvSpPr>
        <p:spPr>
          <a:xfrm>
            <a:off x="1366838" y="2140169"/>
            <a:ext cx="6734627" cy="830997"/>
          </a:xfrm>
        </p:spPr>
        <p:txBody>
          <a:bodyPr/>
          <a:lstStyle/>
          <a:p>
            <a:r>
              <a:rPr lang="en-US" dirty="0" err="1" smtClean="0"/>
              <a:t>Realizado</a:t>
            </a:r>
            <a:r>
              <a:rPr lang="en-US" dirty="0" smtClean="0"/>
              <a:t> </a:t>
            </a:r>
            <a:r>
              <a:rPr lang="en-US" dirty="0" err="1" smtClean="0"/>
              <a:t>por</a:t>
            </a:r>
            <a:r>
              <a:rPr lang="en-US" dirty="0" smtClean="0"/>
              <a:t>: </a:t>
            </a:r>
            <a:r>
              <a:rPr lang="en-US" dirty="0" err="1" smtClean="0"/>
              <a:t>María</a:t>
            </a:r>
            <a:r>
              <a:rPr lang="en-US" dirty="0" smtClean="0"/>
              <a:t> Mercedes Tirado Peña</a:t>
            </a:r>
          </a:p>
          <a:p>
            <a:endParaRPr lang="en-US" dirty="0"/>
          </a:p>
          <a:p>
            <a:r>
              <a:rPr lang="en-US" dirty="0" err="1" smtClean="0"/>
              <a:t>Contacto</a:t>
            </a:r>
            <a:r>
              <a:rPr lang="en-US" dirty="0" smtClean="0"/>
              <a:t>: mercedes_tirado@lcc.com</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839913" y="3650316"/>
            <a:ext cx="5524500" cy="307777"/>
          </a:xfrm>
        </p:spPr>
        <p:txBody>
          <a:bodyPr/>
          <a:lstStyle/>
          <a:p>
            <a:r>
              <a:rPr lang="en-US" sz="2000" dirty="0" err="1" smtClean="0"/>
              <a:t>Introducción</a:t>
            </a:r>
            <a:endParaRPr lang="en-US" sz="2000" dirty="0" smtClean="0"/>
          </a:p>
        </p:txBody>
      </p:sp>
      <p:sp>
        <p:nvSpPr>
          <p:cNvPr id="3" name="Title 2"/>
          <p:cNvSpPr>
            <a:spLocks noGrp="1"/>
          </p:cNvSpPr>
          <p:nvPr>
            <p:ph type="title"/>
          </p:nvPr>
        </p:nvSpPr>
        <p:spPr>
          <a:xfrm>
            <a:off x="1839914" y="2823621"/>
            <a:ext cx="5524500" cy="615553"/>
          </a:xfrm>
        </p:spPr>
        <p:txBody>
          <a:bodyPr/>
          <a:lstStyle/>
          <a:p>
            <a:r>
              <a:rPr lang="en-US" dirty="0" err="1" smtClean="0"/>
              <a:t>Qué</a:t>
            </a:r>
            <a:r>
              <a:rPr lang="en-US" dirty="0" smtClean="0"/>
              <a:t> </a:t>
            </a:r>
            <a:r>
              <a:rPr lang="en-US" dirty="0" err="1" smtClean="0"/>
              <a:t>es</a:t>
            </a:r>
            <a:r>
              <a:rPr lang="en-US" dirty="0" smtClean="0"/>
              <a:t> </a:t>
            </a:r>
            <a:r>
              <a:rPr lang="en-US" dirty="0" err="1" smtClean="0"/>
              <a:t>Qlik</a:t>
            </a:r>
            <a:r>
              <a:rPr lang="en-US" dirty="0" smtClean="0"/>
              <a:t> Sense</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Marcador de posición de imagen"/>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080166" y="371699"/>
            <a:ext cx="2375065" cy="1163297"/>
          </a:xfrm>
          <a:prstGeom prst="rect">
            <a:avLst/>
          </a:prstGeom>
          <a:noFill/>
          <a:ln>
            <a:noFill/>
          </a:ln>
        </p:spPr>
      </p:pic>
      <p:sp>
        <p:nvSpPr>
          <p:cNvPr id="3" name="2 Marcador de texto"/>
          <p:cNvSpPr>
            <a:spLocks noGrp="1"/>
          </p:cNvSpPr>
          <p:nvPr>
            <p:ph type="body" sz="quarter" idx="19"/>
          </p:nvPr>
        </p:nvSpPr>
        <p:spPr>
          <a:xfrm>
            <a:off x="765462" y="1781670"/>
            <a:ext cx="7571015" cy="830997"/>
          </a:xfrm>
        </p:spPr>
        <p:txBody>
          <a:bodyPr/>
          <a:lstStyle/>
          <a:p>
            <a:r>
              <a:rPr lang="es-ES" dirty="0" smtClean="0"/>
              <a:t>Aplicación </a:t>
            </a:r>
            <a:r>
              <a:rPr lang="es-ES" dirty="0"/>
              <a:t>de visualización y descubrimiento de datos gobernada, basada en servidor, ideal para las necesidades analíticas de grupos, </a:t>
            </a:r>
            <a:r>
              <a:rPr lang="es-ES" dirty="0" smtClean="0"/>
              <a:t>departamentos </a:t>
            </a:r>
            <a:r>
              <a:rPr lang="es-ES" dirty="0"/>
              <a:t>o toda una organización</a:t>
            </a:r>
            <a:r>
              <a:rPr lang="es-ES" dirty="0" smtClean="0"/>
              <a:t>.</a:t>
            </a:r>
          </a:p>
        </p:txBody>
      </p:sp>
      <p:sp>
        <p:nvSpPr>
          <p:cNvPr id="4" name="3 Título"/>
          <p:cNvSpPr>
            <a:spLocks noGrp="1"/>
          </p:cNvSpPr>
          <p:nvPr>
            <p:ph type="title"/>
          </p:nvPr>
        </p:nvSpPr>
        <p:spPr/>
        <p:txBody>
          <a:bodyPr/>
          <a:lstStyle/>
          <a:p>
            <a:r>
              <a:rPr lang="es-ES" dirty="0" smtClean="0"/>
              <a:t>Qué es </a:t>
            </a:r>
            <a:r>
              <a:rPr lang="es-ES" dirty="0" err="1" smtClean="0"/>
              <a:t>Qlik</a:t>
            </a:r>
            <a:r>
              <a:rPr lang="es-ES" dirty="0" smtClean="0"/>
              <a:t> </a:t>
            </a:r>
            <a:r>
              <a:rPr lang="es-ES" dirty="0" err="1" smtClean="0"/>
              <a:t>Sense</a:t>
            </a:r>
            <a:endParaRPr lang="es-ES" dirty="0"/>
          </a:p>
        </p:txBody>
      </p:sp>
      <p:sp>
        <p:nvSpPr>
          <p:cNvPr id="5" name="4 Marcador de texto"/>
          <p:cNvSpPr>
            <a:spLocks noGrp="1"/>
          </p:cNvSpPr>
          <p:nvPr>
            <p:ph type="body" sz="quarter" idx="13"/>
          </p:nvPr>
        </p:nvSpPr>
        <p:spPr/>
        <p:txBody>
          <a:bodyPr/>
          <a:lstStyle/>
          <a:p>
            <a:r>
              <a:rPr lang="es-ES" dirty="0" smtClean="0"/>
              <a:t>Introducción</a:t>
            </a:r>
            <a:endParaRPr lang="es-ES" dirty="0"/>
          </a:p>
        </p:txBody>
      </p:sp>
      <p:sp>
        <p:nvSpPr>
          <p:cNvPr id="7" name="Text Placeholder 1"/>
          <p:cNvSpPr txBox="1">
            <a:spLocks/>
          </p:cNvSpPr>
          <p:nvPr/>
        </p:nvSpPr>
        <p:spPr>
          <a:xfrm>
            <a:off x="1642971" y="3233612"/>
            <a:ext cx="2598196" cy="847619"/>
          </a:xfrm>
          <a:prstGeom prst="rect">
            <a:avLst/>
          </a:prstGeom>
        </p:spPr>
        <p:txBody>
          <a:bodyPr/>
          <a:lstStyle>
            <a:lvl1pPr marL="290513" indent="-290513" algn="l" defTabSz="914400"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500" indent="-279400" algn="l" defTabSz="914400"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650" indent="-285750" algn="l" defTabSz="933450"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Extraer</a:t>
            </a:r>
            <a:r>
              <a:rPr lang="en-US" dirty="0" smtClean="0"/>
              <a:t> con </a:t>
            </a:r>
            <a:r>
              <a:rPr lang="en-US" dirty="0" err="1" smtClean="0"/>
              <a:t>rapidez</a:t>
            </a:r>
            <a:r>
              <a:rPr lang="en-US" dirty="0" smtClean="0"/>
              <a:t> </a:t>
            </a:r>
            <a:r>
              <a:rPr lang="en-US" dirty="0" err="1" smtClean="0"/>
              <a:t>visualizaciones</a:t>
            </a:r>
            <a:endParaRPr lang="en-US" dirty="0" smtClean="0"/>
          </a:p>
          <a:p>
            <a:pPr marL="0" lvl="1" indent="0">
              <a:buNone/>
            </a:pPr>
            <a:endParaRPr lang="en-US" dirty="0" smtClean="0"/>
          </a:p>
        </p:txBody>
      </p:sp>
      <p:sp>
        <p:nvSpPr>
          <p:cNvPr id="8" name="Text Placeholder 4"/>
          <p:cNvSpPr txBox="1">
            <a:spLocks/>
          </p:cNvSpPr>
          <p:nvPr/>
        </p:nvSpPr>
        <p:spPr bwMode="gray">
          <a:xfrm>
            <a:off x="5700157" y="3208713"/>
            <a:ext cx="3033514" cy="83099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r>
              <a:rPr lang="en-US" dirty="0" err="1" smtClean="0"/>
              <a:t>Explorar</a:t>
            </a:r>
            <a:r>
              <a:rPr lang="en-US" dirty="0" smtClean="0"/>
              <a:t> </a:t>
            </a:r>
            <a:r>
              <a:rPr lang="en-US" dirty="0" err="1" smtClean="0"/>
              <a:t>datos</a:t>
            </a:r>
            <a:r>
              <a:rPr lang="en-US" dirty="0" smtClean="0"/>
              <a:t> a </a:t>
            </a:r>
            <a:r>
              <a:rPr lang="en-US" dirty="0" err="1" smtClean="0"/>
              <a:t>fondo</a:t>
            </a:r>
            <a:endParaRPr lang="en-US" dirty="0"/>
          </a:p>
          <a:p>
            <a:pPr lvl="2"/>
            <a:r>
              <a:rPr lang="en-US" dirty="0" err="1" smtClean="0"/>
              <a:t>Búsqueda</a:t>
            </a:r>
            <a:r>
              <a:rPr lang="en-US" dirty="0" smtClean="0"/>
              <a:t> </a:t>
            </a:r>
            <a:r>
              <a:rPr lang="en-US" dirty="0" err="1" smtClean="0"/>
              <a:t>inteligente</a:t>
            </a:r>
            <a:r>
              <a:rPr lang="en-US" dirty="0" smtClean="0"/>
              <a:t> Smart Search</a:t>
            </a:r>
            <a:endParaRPr lang="en-US" dirty="0"/>
          </a:p>
        </p:txBody>
      </p:sp>
      <p:sp>
        <p:nvSpPr>
          <p:cNvPr id="9" name="Text Placeholder 6"/>
          <p:cNvSpPr txBox="1">
            <a:spLocks/>
          </p:cNvSpPr>
          <p:nvPr/>
        </p:nvSpPr>
        <p:spPr>
          <a:xfrm>
            <a:off x="1642972" y="4329993"/>
            <a:ext cx="2732508" cy="1384995"/>
          </a:xfrm>
          <a:prstGeom prst="rect">
            <a:avLst/>
          </a:prstGeom>
        </p:spPr>
        <p:txBody>
          <a:bodyPr/>
          <a:lstStyle>
            <a:lvl1pPr marL="290513" indent="-290513" algn="l" defTabSz="914400"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500" indent="-279400" algn="l" defTabSz="914400"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650" indent="-285750" algn="l" defTabSz="933450"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6863" indent="-296863">
              <a:defRPr/>
            </a:pPr>
            <a:r>
              <a:rPr lang="en-US" dirty="0" err="1" smtClean="0"/>
              <a:t>Explorar</a:t>
            </a:r>
            <a:r>
              <a:rPr lang="en-US" dirty="0" smtClean="0"/>
              <a:t> </a:t>
            </a:r>
            <a:r>
              <a:rPr lang="en-US" dirty="0" err="1" smtClean="0"/>
              <a:t>múltiples</a:t>
            </a:r>
            <a:r>
              <a:rPr lang="en-US" dirty="0" smtClean="0"/>
              <a:t> </a:t>
            </a:r>
            <a:r>
              <a:rPr lang="en-US" dirty="0" err="1" smtClean="0"/>
              <a:t>fuentes</a:t>
            </a:r>
            <a:r>
              <a:rPr lang="en-US" dirty="0" smtClean="0"/>
              <a:t> de </a:t>
            </a:r>
            <a:r>
              <a:rPr lang="en-US" dirty="0" err="1" smtClean="0"/>
              <a:t>datos</a:t>
            </a:r>
            <a:r>
              <a:rPr lang="en-US" dirty="0" smtClean="0"/>
              <a:t> </a:t>
            </a:r>
            <a:r>
              <a:rPr lang="en-US" dirty="0" err="1" smtClean="0"/>
              <a:t>en</a:t>
            </a:r>
            <a:r>
              <a:rPr lang="en-US" dirty="0" smtClean="0"/>
              <a:t> </a:t>
            </a:r>
            <a:r>
              <a:rPr lang="en-US" dirty="0" err="1" smtClean="0"/>
              <a:t>una</a:t>
            </a:r>
            <a:r>
              <a:rPr lang="en-US" dirty="0" smtClean="0"/>
              <a:t> sola app</a:t>
            </a:r>
            <a:endParaRPr lang="en-US" dirty="0"/>
          </a:p>
        </p:txBody>
      </p:sp>
      <p:sp>
        <p:nvSpPr>
          <p:cNvPr id="10" name="Text Placeholder 8"/>
          <p:cNvSpPr txBox="1">
            <a:spLocks/>
          </p:cNvSpPr>
          <p:nvPr/>
        </p:nvSpPr>
        <p:spPr>
          <a:xfrm>
            <a:off x="5602206" y="4304873"/>
            <a:ext cx="2926636" cy="1384995"/>
          </a:xfrm>
          <a:prstGeom prst="rect">
            <a:avLst/>
          </a:prstGeom>
        </p:spPr>
        <p:txBody>
          <a:bodyPr/>
          <a:lstStyle>
            <a:lvl1pPr marL="290513" indent="-290513" algn="l" defTabSz="914400"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500" indent="-279400" algn="l" defTabSz="914400"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650" indent="-285750" algn="l" defTabSz="933450"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err="1" smtClean="0"/>
              <a:t>Narración</a:t>
            </a:r>
            <a:r>
              <a:rPr lang="en-US" dirty="0" smtClean="0"/>
              <a:t> de </a:t>
            </a:r>
            <a:r>
              <a:rPr lang="en-US" dirty="0" err="1" smtClean="0"/>
              <a:t>datos</a:t>
            </a:r>
            <a:endParaRPr lang="en-US" dirty="0"/>
          </a:p>
          <a:p>
            <a:pPr lvl="2"/>
            <a:r>
              <a:rPr lang="en-US" dirty="0" err="1" smtClean="0"/>
              <a:t>Compartir</a:t>
            </a:r>
            <a:r>
              <a:rPr lang="en-US" dirty="0"/>
              <a:t> </a:t>
            </a:r>
            <a:r>
              <a:rPr lang="en-US" dirty="0" err="1" smtClean="0"/>
              <a:t>conocimientos</a:t>
            </a:r>
            <a:endParaRPr lang="en-US" dirty="0"/>
          </a:p>
        </p:txBody>
      </p:sp>
      <p:pic>
        <p:nvPicPr>
          <p:cNvPr id="11"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13" y="3233612"/>
            <a:ext cx="1227600" cy="781200"/>
          </a:xfrm>
          <a:prstGeom prst="rect">
            <a:avLst/>
          </a:prstGeom>
        </p:spPr>
      </p:pic>
      <p:pic>
        <p:nvPicPr>
          <p:cNvPr id="12"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5479" y="3221042"/>
            <a:ext cx="1226726" cy="780643"/>
          </a:xfrm>
          <a:prstGeom prst="rect">
            <a:avLst/>
          </a:prstGeom>
        </p:spPr>
      </p:pic>
      <p:pic>
        <p:nvPicPr>
          <p:cNvPr id="13"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74605" y="4606771"/>
            <a:ext cx="1227600" cy="781200"/>
          </a:xfrm>
          <a:prstGeom prst="rect">
            <a:avLst/>
          </a:prstGeom>
        </p:spPr>
      </p:pic>
      <p:pic>
        <p:nvPicPr>
          <p:cNvPr id="14"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013" y="4631890"/>
            <a:ext cx="1227600" cy="781200"/>
          </a:xfrm>
          <a:prstGeom prst="rect">
            <a:avLst/>
          </a:prstGeom>
        </p:spPr>
      </p:pic>
    </p:spTree>
    <p:extLst>
      <p:ext uri="{BB962C8B-B14F-4D97-AF65-F5344CB8AC3E}">
        <p14:creationId xmlns:p14="http://schemas.microsoft.com/office/powerpoint/2010/main" val="16515194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texto"/>
          <p:cNvSpPr>
            <a:spLocks noGrp="1"/>
          </p:cNvSpPr>
          <p:nvPr>
            <p:ph type="body" sz="quarter" idx="10"/>
          </p:nvPr>
        </p:nvSpPr>
        <p:spPr>
          <a:xfrm>
            <a:off x="481013" y="2466976"/>
            <a:ext cx="3933825" cy="553998"/>
          </a:xfrm>
        </p:spPr>
        <p:txBody>
          <a:bodyPr/>
          <a:lstStyle/>
          <a:p>
            <a:r>
              <a:rPr lang="es-ES" dirty="0" smtClean="0"/>
              <a:t>Herramienta para generar las aplicaciones.</a:t>
            </a:r>
            <a:endParaRPr lang="es-ES" dirty="0"/>
          </a:p>
        </p:txBody>
      </p:sp>
      <p:sp>
        <p:nvSpPr>
          <p:cNvPr id="3" name="2 Marcador de texto"/>
          <p:cNvSpPr>
            <a:spLocks noGrp="1"/>
          </p:cNvSpPr>
          <p:nvPr>
            <p:ph type="body" sz="quarter" idx="11"/>
          </p:nvPr>
        </p:nvSpPr>
        <p:spPr>
          <a:xfrm>
            <a:off x="4773613" y="2466976"/>
            <a:ext cx="3933825" cy="553998"/>
          </a:xfrm>
        </p:spPr>
        <p:txBody>
          <a:bodyPr/>
          <a:lstStyle/>
          <a:p>
            <a:r>
              <a:rPr lang="es-ES" dirty="0" smtClean="0"/>
              <a:t>Herramienta para gestión, configuración y mantenimiento.</a:t>
            </a:r>
            <a:endParaRPr lang="es-ES" dirty="0"/>
          </a:p>
        </p:txBody>
      </p:sp>
      <p:sp>
        <p:nvSpPr>
          <p:cNvPr id="4" name="3 Marcador de texto"/>
          <p:cNvSpPr>
            <a:spLocks noGrp="1"/>
          </p:cNvSpPr>
          <p:nvPr>
            <p:ph type="body" sz="quarter" idx="12"/>
          </p:nvPr>
        </p:nvSpPr>
        <p:spPr/>
        <p:txBody>
          <a:bodyPr/>
          <a:lstStyle/>
          <a:p>
            <a:r>
              <a:rPr lang="es-ES" dirty="0" err="1" smtClean="0"/>
              <a:t>Qlik</a:t>
            </a:r>
            <a:r>
              <a:rPr lang="es-ES" dirty="0" smtClean="0"/>
              <a:t> </a:t>
            </a:r>
            <a:r>
              <a:rPr lang="es-ES" dirty="0" err="1" smtClean="0"/>
              <a:t>Sense</a:t>
            </a:r>
            <a:endParaRPr lang="es-ES" dirty="0"/>
          </a:p>
        </p:txBody>
      </p:sp>
      <p:sp>
        <p:nvSpPr>
          <p:cNvPr id="5" name="4 Marcador de texto"/>
          <p:cNvSpPr>
            <a:spLocks noGrp="1"/>
          </p:cNvSpPr>
          <p:nvPr>
            <p:ph type="body" sz="quarter" idx="13"/>
          </p:nvPr>
        </p:nvSpPr>
        <p:spPr/>
        <p:txBody>
          <a:bodyPr/>
          <a:lstStyle/>
          <a:p>
            <a:r>
              <a:rPr lang="es-ES" dirty="0" smtClean="0"/>
              <a:t>QMC (</a:t>
            </a:r>
            <a:r>
              <a:rPr lang="es-ES" dirty="0" err="1" smtClean="0"/>
              <a:t>Qlik</a:t>
            </a:r>
            <a:r>
              <a:rPr lang="es-ES" dirty="0" smtClean="0"/>
              <a:t> </a:t>
            </a:r>
            <a:r>
              <a:rPr lang="es-ES" dirty="0"/>
              <a:t>Management </a:t>
            </a:r>
            <a:r>
              <a:rPr lang="es-ES" dirty="0" err="1" smtClean="0"/>
              <a:t>Console</a:t>
            </a:r>
            <a:r>
              <a:rPr lang="es-ES" dirty="0" smtClean="0"/>
              <a:t>)</a:t>
            </a:r>
            <a:endParaRPr lang="es-ES" dirty="0"/>
          </a:p>
        </p:txBody>
      </p:sp>
      <p:sp>
        <p:nvSpPr>
          <p:cNvPr id="6" name="5 Título"/>
          <p:cNvSpPr>
            <a:spLocks noGrp="1"/>
          </p:cNvSpPr>
          <p:nvPr>
            <p:ph type="title"/>
          </p:nvPr>
        </p:nvSpPr>
        <p:spPr/>
        <p:txBody>
          <a:bodyPr/>
          <a:lstStyle/>
          <a:p>
            <a:r>
              <a:rPr lang="es-ES" dirty="0" smtClean="0"/>
              <a:t>Qué es </a:t>
            </a:r>
            <a:r>
              <a:rPr lang="es-ES" dirty="0" err="1" smtClean="0"/>
              <a:t>Qlik</a:t>
            </a:r>
            <a:r>
              <a:rPr lang="es-ES" dirty="0" smtClean="0"/>
              <a:t> </a:t>
            </a:r>
            <a:r>
              <a:rPr lang="es-ES" dirty="0" err="1" smtClean="0"/>
              <a:t>Sense</a:t>
            </a:r>
            <a:endParaRPr lang="es-ES" dirty="0"/>
          </a:p>
        </p:txBody>
      </p:sp>
      <p:sp>
        <p:nvSpPr>
          <p:cNvPr id="7" name="6 Marcador de texto"/>
          <p:cNvSpPr>
            <a:spLocks noGrp="1"/>
          </p:cNvSpPr>
          <p:nvPr>
            <p:ph type="body" sz="quarter" idx="14"/>
          </p:nvPr>
        </p:nvSpPr>
        <p:spPr/>
        <p:txBody>
          <a:bodyPr/>
          <a:lstStyle/>
          <a:p>
            <a:r>
              <a:rPr lang="es-ES" dirty="0" smtClean="0"/>
              <a:t>Accesos</a:t>
            </a:r>
            <a:endParaRPr lang="es-ES" dirty="0"/>
          </a:p>
        </p:txBody>
      </p:sp>
      <p:sp>
        <p:nvSpPr>
          <p:cNvPr id="8" name="1 Marcador de texto"/>
          <p:cNvSpPr txBox="1">
            <a:spLocks/>
          </p:cNvSpPr>
          <p:nvPr/>
        </p:nvSpPr>
        <p:spPr bwMode="gray">
          <a:xfrm>
            <a:off x="481013" y="3113205"/>
            <a:ext cx="3933825" cy="2769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r>
              <a:rPr lang="es-ES" dirty="0">
                <a:hlinkClick r:id="rId2"/>
              </a:rPr>
              <a:t>https://sqlik.lccspain.local/hub</a:t>
            </a:r>
            <a:endParaRPr lang="es-ES" dirty="0"/>
          </a:p>
        </p:txBody>
      </p:sp>
      <p:sp>
        <p:nvSpPr>
          <p:cNvPr id="9" name="2 Marcador de texto"/>
          <p:cNvSpPr txBox="1">
            <a:spLocks/>
          </p:cNvSpPr>
          <p:nvPr/>
        </p:nvSpPr>
        <p:spPr bwMode="gray">
          <a:xfrm>
            <a:off x="4747883" y="3113205"/>
            <a:ext cx="3933825" cy="2769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r>
              <a:rPr lang="es-ES" dirty="0">
                <a:hlinkClick r:id="rId3"/>
              </a:rPr>
              <a:t>https://sqlik.lccspain.local/qmc</a:t>
            </a:r>
            <a:endParaRPr lang="es-ES" dirty="0"/>
          </a:p>
        </p:txBody>
      </p:sp>
      <p:pic>
        <p:nvPicPr>
          <p:cNvPr id="12" name="1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856" y="3878763"/>
            <a:ext cx="3974251" cy="2289860"/>
          </a:xfrm>
          <a:prstGeom prst="rect">
            <a:avLst/>
          </a:prstGeom>
        </p:spPr>
      </p:pic>
      <p:pic>
        <p:nvPicPr>
          <p:cNvPr id="13" name="12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7459" y="3878763"/>
            <a:ext cx="3981259" cy="2293899"/>
          </a:xfrm>
          <a:prstGeom prst="rect">
            <a:avLst/>
          </a:prstGeom>
        </p:spPr>
      </p:pic>
      <p:sp>
        <p:nvSpPr>
          <p:cNvPr id="15" name="1 Marcador de texto"/>
          <p:cNvSpPr txBox="1">
            <a:spLocks/>
          </p:cNvSpPr>
          <p:nvPr/>
        </p:nvSpPr>
        <p:spPr bwMode="gray">
          <a:xfrm>
            <a:off x="481013" y="3530338"/>
            <a:ext cx="3933825" cy="2769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r>
              <a:rPr lang="es-ES" dirty="0" smtClean="0"/>
              <a:t>Vista del Centro de Control de </a:t>
            </a:r>
            <a:r>
              <a:rPr lang="es-ES" dirty="0" err="1" smtClean="0"/>
              <a:t>Qlik</a:t>
            </a:r>
            <a:r>
              <a:rPr lang="es-ES" dirty="0" smtClean="0"/>
              <a:t>:</a:t>
            </a:r>
            <a:endParaRPr lang="es-ES" dirty="0"/>
          </a:p>
        </p:txBody>
      </p:sp>
      <p:sp>
        <p:nvSpPr>
          <p:cNvPr id="16" name="1 Marcador de texto"/>
          <p:cNvSpPr txBox="1">
            <a:spLocks/>
          </p:cNvSpPr>
          <p:nvPr/>
        </p:nvSpPr>
        <p:spPr bwMode="gray">
          <a:xfrm>
            <a:off x="4747882" y="3530338"/>
            <a:ext cx="3981260" cy="27699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143000" indent="-233363" algn="l" defTabSz="914400" rtl="0" eaLnBrk="1" latinLnBrk="0" hangingPunct="1">
              <a:spcBef>
                <a:spcPts val="0"/>
              </a:spcBef>
              <a:spcAft>
                <a:spcPts val="0"/>
              </a:spcAft>
              <a:buClr>
                <a:schemeClr val="bg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3716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mj-lt"/>
                <a:ea typeface="+mn-ea"/>
                <a:cs typeface="+mn-cs"/>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mj-lt"/>
                <a:ea typeface="+mn-ea"/>
                <a:cs typeface="+mn-cs"/>
              </a:defRPr>
            </a:lvl9pPr>
          </a:lstStyle>
          <a:p>
            <a:r>
              <a:rPr lang="es-ES" dirty="0" smtClean="0"/>
              <a:t>Vista página principal del QMC:</a:t>
            </a:r>
            <a:endParaRPr lang="es-ES" dirty="0"/>
          </a:p>
        </p:txBody>
      </p:sp>
    </p:spTree>
    <p:extLst>
      <p:ext uri="{BB962C8B-B14F-4D97-AF65-F5344CB8AC3E}">
        <p14:creationId xmlns:p14="http://schemas.microsoft.com/office/powerpoint/2010/main" val="11575642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39914" y="2823621"/>
            <a:ext cx="5524500" cy="615553"/>
          </a:xfrm>
        </p:spPr>
        <p:txBody>
          <a:bodyPr/>
          <a:lstStyle/>
          <a:p>
            <a:r>
              <a:rPr lang="en-US" dirty="0" err="1" smtClean="0"/>
              <a:t>Conceptos</a:t>
            </a:r>
            <a:r>
              <a:rPr lang="en-US" dirty="0" smtClean="0"/>
              <a:t> </a:t>
            </a:r>
            <a:r>
              <a:rPr lang="en-US" dirty="0" err="1" smtClean="0"/>
              <a:t>Qlik</a:t>
            </a:r>
            <a:endParaRPr lang="en-US" dirty="0"/>
          </a:p>
        </p:txBody>
      </p:sp>
    </p:spTree>
    <p:extLst>
      <p:ext uri="{BB962C8B-B14F-4D97-AF65-F5344CB8AC3E}">
        <p14:creationId xmlns:p14="http://schemas.microsoft.com/office/powerpoint/2010/main" val="29047415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Apps</a:t>
            </a:r>
            <a:endParaRPr lang="es-ES" dirty="0"/>
          </a:p>
        </p:txBody>
      </p:sp>
      <p:sp>
        <p:nvSpPr>
          <p:cNvPr id="3" name="2 Marcador de texto"/>
          <p:cNvSpPr>
            <a:spLocks noGrp="1"/>
          </p:cNvSpPr>
          <p:nvPr>
            <p:ph type="body" sz="quarter" idx="10"/>
          </p:nvPr>
        </p:nvSpPr>
        <p:spPr>
          <a:xfrm>
            <a:off x="481013" y="1508538"/>
            <a:ext cx="8224838" cy="2215991"/>
          </a:xfrm>
        </p:spPr>
        <p:txBody>
          <a:bodyPr/>
          <a:lstStyle/>
          <a:p>
            <a:r>
              <a:rPr lang="es-ES" dirty="0" smtClean="0"/>
              <a:t>Piedra angular de </a:t>
            </a:r>
            <a:r>
              <a:rPr lang="es-ES" dirty="0" err="1" smtClean="0"/>
              <a:t>Qlik</a:t>
            </a:r>
            <a:r>
              <a:rPr lang="es-ES" dirty="0" smtClean="0"/>
              <a:t> </a:t>
            </a:r>
            <a:r>
              <a:rPr lang="es-ES" dirty="0" err="1" smtClean="0"/>
              <a:t>Sense</a:t>
            </a:r>
            <a:r>
              <a:rPr lang="es-ES" dirty="0" smtClean="0"/>
              <a:t>:</a:t>
            </a:r>
          </a:p>
          <a:p>
            <a:pPr lvl="2"/>
            <a:r>
              <a:rPr lang="es-ES" dirty="0" smtClean="0"/>
              <a:t>Se carga con nuestros datos.</a:t>
            </a:r>
          </a:p>
          <a:p>
            <a:pPr lvl="2"/>
            <a:r>
              <a:rPr lang="es-ES" dirty="0" smtClean="0"/>
              <a:t>Nos permiten analizar los datos mediante las visualizaciones.</a:t>
            </a:r>
          </a:p>
          <a:p>
            <a:pPr lvl="2"/>
            <a:endParaRPr lang="es-ES" dirty="0" smtClean="0"/>
          </a:p>
          <a:p>
            <a:r>
              <a:rPr lang="es-ES" dirty="0" smtClean="0"/>
              <a:t>Recopilación </a:t>
            </a:r>
            <a:r>
              <a:rPr lang="es-ES" dirty="0"/>
              <a:t>de elementos reutilizables de datos (dimensiones, medidas y visualizaciones), hojas e </a:t>
            </a:r>
            <a:r>
              <a:rPr lang="es-ES" dirty="0" smtClean="0"/>
              <a:t>historias.</a:t>
            </a:r>
          </a:p>
          <a:p>
            <a:endParaRPr lang="es-ES" dirty="0"/>
          </a:p>
          <a:p>
            <a:r>
              <a:rPr lang="es-ES" dirty="0" smtClean="0"/>
              <a:t>Vista general de una App:</a:t>
            </a:r>
            <a:endParaRPr lang="es-ES" dirty="0"/>
          </a:p>
        </p:txBody>
      </p:sp>
      <p:pic>
        <p:nvPicPr>
          <p:cNvPr id="13" name="1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1345" y="3240386"/>
            <a:ext cx="5382576" cy="3274714"/>
          </a:xfrm>
          <a:prstGeom prst="rect">
            <a:avLst/>
          </a:prstGeom>
        </p:spPr>
      </p:pic>
    </p:spTree>
    <p:extLst>
      <p:ext uri="{BB962C8B-B14F-4D97-AF65-F5344CB8AC3E}">
        <p14:creationId xmlns:p14="http://schemas.microsoft.com/office/powerpoint/2010/main" val="1373530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Apps</a:t>
            </a:r>
            <a:endParaRPr lang="es-ES" dirty="0"/>
          </a:p>
        </p:txBody>
      </p:sp>
      <p:sp>
        <p:nvSpPr>
          <p:cNvPr id="4" name="3 Marcador de texto"/>
          <p:cNvSpPr>
            <a:spLocks noGrp="1"/>
          </p:cNvSpPr>
          <p:nvPr>
            <p:ph type="body" sz="quarter" idx="13"/>
          </p:nvPr>
        </p:nvSpPr>
        <p:spPr/>
        <p:txBody>
          <a:bodyPr/>
          <a:lstStyle/>
          <a:p>
            <a:r>
              <a:rPr lang="es-ES" dirty="0" smtClean="0"/>
              <a:t>Bloques de una app</a:t>
            </a:r>
            <a:endParaRPr lang="es-ES" dirty="0"/>
          </a:p>
        </p:txBody>
      </p:sp>
      <p:pic>
        <p:nvPicPr>
          <p:cNvPr id="13" name="12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036" y="2028232"/>
            <a:ext cx="6568873" cy="4051934"/>
          </a:xfrm>
          <a:prstGeom prst="rect">
            <a:avLst/>
          </a:prstGeom>
        </p:spPr>
      </p:pic>
    </p:spTree>
    <p:extLst>
      <p:ext uri="{BB962C8B-B14F-4D97-AF65-F5344CB8AC3E}">
        <p14:creationId xmlns:p14="http://schemas.microsoft.com/office/powerpoint/2010/main" val="2063492188"/>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3DB49D88D31094DA120D26E4D4F3F0E" ma:contentTypeVersion="12" ma:contentTypeDescription="Create a new document." ma:contentTypeScope="" ma:versionID="177528042dfc9983a61241e73ce23cff">
  <xsd:schema xmlns:xsd="http://www.w3.org/2001/XMLSchema" xmlns:xs="http://www.w3.org/2001/XMLSchema" xmlns:p="http://schemas.microsoft.com/office/2006/metadata/properties" xmlns:ns3="4d6ad1ba-d08e-4b75-8db3-2812d04b0920" targetNamespace="http://schemas.microsoft.com/office/2006/metadata/properties" ma:root="true" ma:fieldsID="e7a484c8c8fa8045003fe2170f633c7a" ns3:_="">
    <xsd:import namespace="4d6ad1ba-d08e-4b75-8db3-2812d04b0920"/>
    <xsd:element name="properties">
      <xsd:complexType>
        <xsd:sequence>
          <xsd:element name="documentManagement">
            <xsd:complexType>
              <xsd:all>
                <xsd:element ref="ns3:Categories0" minOccurs="0"/>
                <xsd:element ref="ns3:Buisnes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6ad1ba-d08e-4b75-8db3-2812d04b0920" elementFormDefault="qualified">
    <xsd:import namespace="http://schemas.microsoft.com/office/2006/documentManagement/types"/>
    <xsd:import namespace="http://schemas.microsoft.com/office/infopath/2007/PartnerControls"/>
    <xsd:element name="Categories0" ma:index="9" nillable="true" ma:displayName="Categories" ma:default="System Elements" ma:format="Dropdown" ma:internalName="Categories0">
      <xsd:simpleType>
        <xsd:restriction base="dms:Choice">
          <xsd:enumeration value="System Elements"/>
          <xsd:enumeration value="Stationary"/>
          <xsd:enumeration value="Signage"/>
          <xsd:enumeration value="Collateral"/>
          <xsd:enumeration value="Advertising"/>
          <xsd:enumeration value="Digital"/>
        </xsd:restriction>
      </xsd:simpleType>
    </xsd:element>
    <xsd:element name="Buisness" ma:index="10" nillable="true" ma:displayName="Buisness" ma:default="Corporate" ma:format="Dropdown" ma:internalName="Buisness">
      <xsd:simpleType>
        <xsd:restriction base="dms:Choice">
          <xsd:enumeration value="Corporate"/>
          <xsd:enumeration value="Mobility"/>
          <xsd:enumeration value="B2B"/>
          <xsd:enumeration value="Non mobility"/>
          <xsd:enumeration value="B2C"/>
          <xsd:enumeration value="Joint Ventur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ategories0 xmlns="4d6ad1ba-d08e-4b75-8db3-2812d04b0920">System Elements</Categories0>
    <Buisness xmlns="4d6ad1ba-d08e-4b75-8db3-2812d04b0920">Corporate</Buisness>
  </documentManagement>
</p:properties>
</file>

<file path=customXml/itemProps1.xml><?xml version="1.0" encoding="utf-8"?>
<ds:datastoreItem xmlns:ds="http://schemas.openxmlformats.org/officeDocument/2006/customXml" ds:itemID="{E0A1B877-42DF-448B-A257-86EBCF04CE7C}">
  <ds:schemaRefs>
    <ds:schemaRef ds:uri="http://schemas.microsoft.com/sharepoint/v3/contenttype/forms"/>
  </ds:schemaRefs>
</ds:datastoreItem>
</file>

<file path=customXml/itemProps2.xml><?xml version="1.0" encoding="utf-8"?>
<ds:datastoreItem xmlns:ds="http://schemas.openxmlformats.org/officeDocument/2006/customXml" ds:itemID="{3B5A58A0-7396-4B7D-871B-A6C043C61F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6ad1ba-d08e-4b75-8db3-2812d04b09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753E0E9-BBAC-4E77-B03C-F4757A7347B6}">
  <ds:schemaRefs>
    <ds:schemaRef ds:uri="4d6ad1ba-d08e-4b75-8db3-2812d04b0920"/>
    <ds:schemaRef ds:uri="http://schemas.microsoft.com/office/infopath/2007/PartnerControls"/>
    <ds:schemaRef ds:uri="http://schemas.microsoft.com/office/2006/metadata/properties"/>
    <ds:schemaRef ds:uri="http://purl.org/dc/dcmitype/"/>
    <ds:schemaRef ds:uri="http://schemas.microsoft.com/office/2006/documentManagement/types"/>
    <ds:schemaRef ds:uri="http://purl.org/dc/terms/"/>
    <ds:schemaRef ds:uri="http://schemas.openxmlformats.org/package/2006/metadata/core-properties"/>
    <ds:schemaRef ds:uri="http://purl.org/dc/elements/1.1/"/>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1273</Words>
  <Application>Microsoft Office PowerPoint</Application>
  <PresentationFormat>Presentación en pantalla (4:3)</PresentationFormat>
  <Paragraphs>236</Paragraphs>
  <Slides>32</Slides>
  <Notes>9</Notes>
  <HiddenSlides>0</HiddenSlides>
  <MMClips>0</MMClips>
  <ScaleCrop>false</ScaleCrop>
  <HeadingPairs>
    <vt:vector size="6" baseType="variant">
      <vt:variant>
        <vt:lpstr>Tema</vt:lpstr>
      </vt:variant>
      <vt:variant>
        <vt:i4>1</vt:i4>
      </vt:variant>
      <vt:variant>
        <vt:lpstr>Servidores OLE incrustados</vt:lpstr>
      </vt:variant>
      <vt:variant>
        <vt:i4>1</vt:i4>
      </vt:variant>
      <vt:variant>
        <vt:lpstr>Títulos de diapositiva</vt:lpstr>
      </vt:variant>
      <vt:variant>
        <vt:i4>32</vt:i4>
      </vt:variant>
    </vt:vector>
  </HeadingPairs>
  <TitlesOfParts>
    <vt:vector size="34" baseType="lpstr">
      <vt:lpstr>blank</vt:lpstr>
      <vt:lpstr>Objeto empaquetador del shell</vt:lpstr>
      <vt:lpstr>Presentación de PowerPoint</vt:lpstr>
      <vt:lpstr>Conceptos básicos Qlik </vt:lpstr>
      <vt:lpstr>Conceptos básicos Qlik</vt:lpstr>
      <vt:lpstr>Qué es Qlik Sense</vt:lpstr>
      <vt:lpstr>Qué es Qlik Sense</vt:lpstr>
      <vt:lpstr>Qué es Qlik Sense</vt:lpstr>
      <vt:lpstr>Conceptos Qlik</vt:lpstr>
      <vt:lpstr>Apps</vt:lpstr>
      <vt:lpstr>Apps</vt:lpstr>
      <vt:lpstr>Apps</vt:lpstr>
      <vt:lpstr>Apps</vt:lpstr>
      <vt:lpstr>Apps</vt:lpstr>
      <vt:lpstr>Apps</vt:lpstr>
      <vt:lpstr>Apps</vt:lpstr>
      <vt:lpstr>Modelo de selección asociativo</vt:lpstr>
      <vt:lpstr>Visualizaciones</vt:lpstr>
      <vt:lpstr>Visualizaciones</vt:lpstr>
      <vt:lpstr>Visualizaciones</vt:lpstr>
      <vt:lpstr>Elementos maestros</vt:lpstr>
      <vt:lpstr>Conceptos QMC</vt:lpstr>
      <vt:lpstr>Streams</vt:lpstr>
      <vt:lpstr>Publicar</vt:lpstr>
      <vt:lpstr>Autorización y acceso</vt:lpstr>
      <vt:lpstr>Trabajar con Qlik Sense</vt:lpstr>
      <vt:lpstr>Interfaz usuario - Qlik</vt:lpstr>
      <vt:lpstr>El centro de control</vt:lpstr>
      <vt:lpstr>Crear una nueva app</vt:lpstr>
      <vt:lpstr>Crear una nueva app</vt:lpstr>
      <vt:lpstr>Referencias</vt:lpstr>
      <vt:lpstr>Referencias</vt:lpstr>
      <vt:lpstr>Thank you</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2013-08-05T12:35:31Z</dcterms:created>
  <dcterms:modified xsi:type="dcterms:W3CDTF">2015-07-28T11:32:18Z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0x01010013DB49D88D31094DA120D26E4D4F3F0E</vt:lpwstr>
  </property>
</Properties>
</file>